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8" r:id="rId3"/>
    <p:sldId id="279" r:id="rId4"/>
    <p:sldId id="280" r:id="rId5"/>
    <p:sldId id="257" r:id="rId6"/>
    <p:sldId id="260" r:id="rId7"/>
    <p:sldId id="258" r:id="rId8"/>
    <p:sldId id="261" r:id="rId9"/>
    <p:sldId id="286" r:id="rId10"/>
    <p:sldId id="288" r:id="rId11"/>
    <p:sldId id="269" r:id="rId12"/>
    <p:sldId id="289" r:id="rId13"/>
    <p:sldId id="270" r:id="rId14"/>
    <p:sldId id="290" r:id="rId15"/>
    <p:sldId id="291" r:id="rId16"/>
    <p:sldId id="292" r:id="rId17"/>
    <p:sldId id="274" r:id="rId18"/>
    <p:sldId id="275" r:id="rId19"/>
    <p:sldId id="277" r:id="rId20"/>
    <p:sldId id="293" r:id="rId21"/>
    <p:sldId id="294" r:id="rId22"/>
    <p:sldId id="295" r:id="rId23"/>
    <p:sldId id="281" r:id="rId24"/>
    <p:sldId id="283" r:id="rId25"/>
    <p:sldId id="297" r:id="rId26"/>
    <p:sldId id="298" r:id="rId27"/>
    <p:sldId id="299" r:id="rId28"/>
    <p:sldId id="300" r:id="rId29"/>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57404B-CDCA-7B87-1FAC-4131971E9DCA}" v="106" dt="2025-03-06T12:43:52.9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07/04/2025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07/04/2025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07/04/2025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07/04/2025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07/04/2025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07/04/2025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07/04/2025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07/04/2025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07/04/2025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07/04/2025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07/04/2025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07/04/2025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4.jpeg"/><Relationship Id="rId7" Type="http://schemas.openxmlformats.org/officeDocument/2006/relationships/hyperlink" Target="https://anothersound.it/category/events/eurovision-song-contest/" TargetMode="Externa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hyperlink" Target="http://isaburakgonca.blogspot.com/2013/07/the-european-union-institutions-and.html" TargetMode="External"/><Relationship Id="rId10" Type="http://schemas.openxmlformats.org/officeDocument/2006/relationships/image" Target="../media/image8.jpeg"/><Relationship Id="rId4" Type="http://schemas.openxmlformats.org/officeDocument/2006/relationships/image" Target="../media/image5.jpeg"/><Relationship Id="rId9" Type="http://schemas.openxmlformats.org/officeDocument/2006/relationships/hyperlink" Target="http://commons.wikimedia.org/wiki/File:ESC2013_-_Denmark_03.jp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EPAS Debates</a:t>
            </a:r>
          </a:p>
        </p:txBody>
      </p:sp>
      <p:sp>
        <p:nvSpPr>
          <p:cNvPr id="3" name="Subtitle 2"/>
          <p:cNvSpPr>
            <a:spLocks noGrp="1"/>
          </p:cNvSpPr>
          <p:nvPr>
            <p:ph type="subTitle" idx="1"/>
          </p:nvPr>
        </p:nvSpPr>
        <p:spPr/>
        <p:txBody>
          <a:bodyPr vert="horz" lIns="91440" tIns="45720" rIns="91440" bIns="45720" rtlCol="0" anchor="t">
            <a:normAutofit/>
          </a:bodyPr>
          <a:lstStyle/>
          <a:p>
            <a:endParaRPr lang="en-GB"/>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270E9-0465-E3E0-5BEB-AC157B1731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6864C1-211E-A922-80B7-F90BC4A015FD}"/>
              </a:ext>
            </a:extLst>
          </p:cNvPr>
          <p:cNvSpPr>
            <a:spLocks noGrp="1"/>
          </p:cNvSpPr>
          <p:nvPr>
            <p:ph type="title"/>
          </p:nvPr>
        </p:nvSpPr>
        <p:spPr>
          <a:xfrm>
            <a:off x="744255" y="2765947"/>
            <a:ext cx="10515600" cy="1325563"/>
          </a:xfrm>
        </p:spPr>
        <p:txBody>
          <a:bodyPr>
            <a:normAutofit/>
          </a:bodyPr>
          <a:lstStyle/>
          <a:p>
            <a:r>
              <a:rPr lang="en-GB" sz="5400"/>
              <a:t>Debate 2</a:t>
            </a:r>
          </a:p>
        </p:txBody>
      </p:sp>
    </p:spTree>
    <p:extLst>
      <p:ext uri="{BB962C8B-B14F-4D97-AF65-F5344CB8AC3E}">
        <p14:creationId xmlns:p14="http://schemas.microsoft.com/office/powerpoint/2010/main" val="2209266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Stack Of Coins">
            <a:extLst>
              <a:ext uri="{FF2B5EF4-FFF2-40B4-BE49-F238E27FC236}">
                <a16:creationId xmlns:a16="http://schemas.microsoft.com/office/drawing/2014/main" id="{D142FB23-0469-CEFA-53FA-C0C89CE970C1}"/>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r="6250" b="6250"/>
          <a:stretch/>
        </p:blipFill>
        <p:spPr>
          <a:xfrm>
            <a:off x="20" y="10"/>
            <a:ext cx="12191980" cy="6857989"/>
          </a:xfrm>
          <a:prstGeom prst="rect">
            <a:avLst/>
          </a:prstGeom>
        </p:spPr>
      </p:pic>
      <p:sp>
        <p:nvSpPr>
          <p:cNvPr id="2" name="Title 1"/>
          <p:cNvSpPr>
            <a:spLocks noGrp="1"/>
          </p:cNvSpPr>
          <p:nvPr>
            <p:ph type="ctrTitle"/>
          </p:nvPr>
        </p:nvSpPr>
        <p:spPr>
          <a:xfrm>
            <a:off x="1524000" y="381001"/>
            <a:ext cx="9144000" cy="1600200"/>
          </a:xfrm>
        </p:spPr>
        <p:txBody>
          <a:bodyPr>
            <a:normAutofit fontScale="90000"/>
          </a:bodyPr>
          <a:lstStyle/>
          <a:p>
            <a:r>
              <a:rPr lang="en-GB"/>
              <a:t>Should the UK introduce the Euro?</a:t>
            </a:r>
          </a:p>
        </p:txBody>
      </p:sp>
      <p:sp>
        <p:nvSpPr>
          <p:cNvPr id="3" name="Subtitle 2"/>
          <p:cNvSpPr>
            <a:spLocks noGrp="1"/>
          </p:cNvSpPr>
          <p:nvPr>
            <p:ph type="subTitle" idx="1"/>
          </p:nvPr>
        </p:nvSpPr>
        <p:spPr>
          <a:xfrm>
            <a:off x="1524000" y="2057400"/>
            <a:ext cx="9144000" cy="697889"/>
          </a:xfrm>
        </p:spPr>
        <p:txBody>
          <a:bodyPr vert="horz" lIns="91440" tIns="45720" rIns="91440" bIns="45720" rtlCol="0" anchor="t">
            <a:normAutofit/>
          </a:bodyPr>
          <a:lstStyle/>
          <a:p>
            <a:r>
              <a:rPr lang="en-GB" sz="2200" b="1"/>
              <a:t>By </a:t>
            </a:r>
            <a:r>
              <a:rPr lang="en-GB" sz="2200" b="1" err="1"/>
              <a:t>Epas</a:t>
            </a:r>
          </a:p>
        </p:txBody>
      </p:sp>
    </p:spTree>
    <p:extLst>
      <p:ext uri="{BB962C8B-B14F-4D97-AF65-F5344CB8AC3E}">
        <p14:creationId xmlns:p14="http://schemas.microsoft.com/office/powerpoint/2010/main" val="3530172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86004-8749-F5D6-DB2D-F3427A4C1EA5}"/>
              </a:ext>
            </a:extLst>
          </p:cNvPr>
          <p:cNvSpPr>
            <a:spLocks noGrp="1"/>
          </p:cNvSpPr>
          <p:nvPr>
            <p:ph type="title"/>
          </p:nvPr>
        </p:nvSpPr>
        <p:spPr/>
        <p:txBody>
          <a:bodyPr/>
          <a:lstStyle/>
          <a:p>
            <a:r>
              <a:rPr lang="en-GB"/>
              <a:t>Introduction </a:t>
            </a:r>
          </a:p>
        </p:txBody>
      </p:sp>
      <p:sp>
        <p:nvSpPr>
          <p:cNvPr id="3" name="Content Placeholder 2">
            <a:extLst>
              <a:ext uri="{FF2B5EF4-FFF2-40B4-BE49-F238E27FC236}">
                <a16:creationId xmlns:a16="http://schemas.microsoft.com/office/drawing/2014/main" id="{FBC85D32-36B8-7A5A-4815-70861E91DCEF}"/>
              </a:ext>
            </a:extLst>
          </p:cNvPr>
          <p:cNvSpPr>
            <a:spLocks noGrp="1"/>
          </p:cNvSpPr>
          <p:nvPr>
            <p:ph idx="1"/>
          </p:nvPr>
        </p:nvSpPr>
        <p:spPr/>
        <p:txBody>
          <a:bodyPr vert="horz" lIns="91440" tIns="45720" rIns="91440" bIns="45720" rtlCol="0" anchor="t">
            <a:normAutofit/>
          </a:bodyPr>
          <a:lstStyle/>
          <a:p>
            <a:r>
              <a:rPr lang="en-GB"/>
              <a:t>The Euro the official currency of the EU, introduced in 2001</a:t>
            </a:r>
          </a:p>
          <a:p>
            <a:r>
              <a:rPr lang="en-GB"/>
              <a:t>The purpose of the Euro is to make it easier to buy and sell goods and services in most EU member states</a:t>
            </a:r>
          </a:p>
          <a:p>
            <a:r>
              <a:rPr lang="en-GB"/>
              <a:t>Most EU member states use the Euro</a:t>
            </a:r>
          </a:p>
          <a:p>
            <a:r>
              <a:rPr lang="en-GB"/>
              <a:t>The UK never signed up to it, but we would have to if we wanted to rejoin the EU as it is now mandatory</a:t>
            </a:r>
          </a:p>
        </p:txBody>
      </p:sp>
    </p:spTree>
    <p:extLst>
      <p:ext uri="{BB962C8B-B14F-4D97-AF65-F5344CB8AC3E}">
        <p14:creationId xmlns:p14="http://schemas.microsoft.com/office/powerpoint/2010/main" val="3876034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16E805A-F8DB-933F-EFE2-8BC0CA75C3FB}"/>
              </a:ext>
            </a:extLst>
          </p:cNvPr>
          <p:cNvGraphicFramePr>
            <a:graphicFrameLocks noGrp="1"/>
          </p:cNvGraphicFramePr>
          <p:nvPr>
            <p:extLst>
              <p:ext uri="{D42A27DB-BD31-4B8C-83A1-F6EECF244321}">
                <p14:modId xmlns:p14="http://schemas.microsoft.com/office/powerpoint/2010/main" val="3200658887"/>
              </p:ext>
            </p:extLst>
          </p:nvPr>
        </p:nvGraphicFramePr>
        <p:xfrm>
          <a:off x="665132" y="315280"/>
          <a:ext cx="10590426" cy="5907953"/>
        </p:xfrm>
        <a:graphic>
          <a:graphicData uri="http://schemas.openxmlformats.org/drawingml/2006/table">
            <a:tbl>
              <a:tblPr firstRow="1" bandRow="1">
                <a:tableStyleId>{5C22544A-7EE6-4342-B048-85BDC9FD1C3A}</a:tableStyleId>
              </a:tblPr>
              <a:tblGrid>
                <a:gridCol w="5295213">
                  <a:extLst>
                    <a:ext uri="{9D8B030D-6E8A-4147-A177-3AD203B41FA5}">
                      <a16:colId xmlns:a16="http://schemas.microsoft.com/office/drawing/2014/main" val="642688585"/>
                    </a:ext>
                  </a:extLst>
                </a:gridCol>
                <a:gridCol w="5295213">
                  <a:extLst>
                    <a:ext uri="{9D8B030D-6E8A-4147-A177-3AD203B41FA5}">
                      <a16:colId xmlns:a16="http://schemas.microsoft.com/office/drawing/2014/main" val="733013359"/>
                    </a:ext>
                  </a:extLst>
                </a:gridCol>
              </a:tblGrid>
              <a:tr h="355015">
                <a:tc>
                  <a:txBody>
                    <a:bodyPr/>
                    <a:lstStyle/>
                    <a:p>
                      <a:r>
                        <a:rPr lang="en-GB"/>
                        <a:t>Arguments for</a:t>
                      </a:r>
                    </a:p>
                  </a:txBody>
                  <a:tcPr/>
                </a:tc>
                <a:tc>
                  <a:txBody>
                    <a:bodyPr/>
                    <a:lstStyle/>
                    <a:p>
                      <a:r>
                        <a:rPr lang="en-GB"/>
                        <a:t>Arguments against</a:t>
                      </a:r>
                    </a:p>
                  </a:txBody>
                  <a:tcPr/>
                </a:tc>
                <a:extLst>
                  <a:ext uri="{0D108BD9-81ED-4DB2-BD59-A6C34878D82A}">
                    <a16:rowId xmlns:a16="http://schemas.microsoft.com/office/drawing/2014/main" val="3006219255"/>
                  </a:ext>
                </a:extLst>
              </a:tr>
              <a:tr h="5542193">
                <a:tc>
                  <a:txBody>
                    <a:bodyPr/>
                    <a:lstStyle/>
                    <a:p>
                      <a:pPr marL="285750" marR="0" lvl="0" indent="-285750" algn="l">
                        <a:lnSpc>
                          <a:spcPct val="90000"/>
                        </a:lnSpc>
                        <a:spcBef>
                          <a:spcPts val="1000"/>
                        </a:spcBef>
                        <a:spcAft>
                          <a:spcPts val="0"/>
                        </a:spcAft>
                        <a:buFont typeface="Arial"/>
                        <a:buChar char="•"/>
                      </a:pPr>
                      <a:r>
                        <a:rPr lang="en-GB" sz="1800" b="0" i="0" u="none" strike="noStrike" noProof="0">
                          <a:solidFill>
                            <a:schemeClr val="tx1"/>
                          </a:solidFill>
                          <a:latin typeface="Aptos"/>
                        </a:rPr>
                        <a:t>Improved relations with the EU after Brexit</a:t>
                      </a:r>
                      <a:endParaRPr lang="en-US" sz="1800" b="0" i="0" u="none" strike="noStrike" noProof="0">
                        <a:solidFill>
                          <a:schemeClr val="tx1"/>
                        </a:solidFill>
                        <a:latin typeface="Aptos"/>
                      </a:endParaRPr>
                    </a:p>
                    <a:p>
                      <a:pPr marL="285750" marR="0" lvl="0" indent="-285750" algn="l">
                        <a:lnSpc>
                          <a:spcPct val="90000"/>
                        </a:lnSpc>
                        <a:spcBef>
                          <a:spcPts val="1000"/>
                        </a:spcBef>
                        <a:spcAft>
                          <a:spcPts val="0"/>
                        </a:spcAft>
                        <a:buFont typeface="Arial"/>
                        <a:buChar char="•"/>
                      </a:pPr>
                      <a:r>
                        <a:rPr lang="en-GB" sz="1800" b="0" i="0" u="none" strike="noStrike" noProof="0">
                          <a:solidFill>
                            <a:schemeClr val="tx1"/>
                          </a:solidFill>
                          <a:latin typeface="Aptos"/>
                        </a:rPr>
                        <a:t>After Brexit, the value of a pound fell to its lowest recorded level and adopting the euro UK would help stabilise this</a:t>
                      </a:r>
                      <a:endParaRPr lang="en-US" sz="1800" b="0" i="0" u="none" strike="noStrike" noProof="0">
                        <a:solidFill>
                          <a:schemeClr val="tx1"/>
                        </a:solidFill>
                        <a:latin typeface="Aptos"/>
                      </a:endParaRPr>
                    </a:p>
                    <a:p>
                      <a:pPr marL="285750" marR="0" lvl="0" indent="-285750" algn="l">
                        <a:lnSpc>
                          <a:spcPct val="90000"/>
                        </a:lnSpc>
                        <a:spcBef>
                          <a:spcPts val="1000"/>
                        </a:spcBef>
                        <a:spcAft>
                          <a:spcPts val="0"/>
                        </a:spcAft>
                        <a:buFont typeface="Arial"/>
                        <a:buChar char="•"/>
                      </a:pPr>
                      <a:r>
                        <a:rPr lang="en-GB" sz="1800" b="0" i="0" u="none" strike="noStrike" noProof="0">
                          <a:solidFill>
                            <a:schemeClr val="tx1"/>
                          </a:solidFill>
                          <a:latin typeface="Aptos"/>
                        </a:rPr>
                        <a:t>Wouldn’t have to pay to convert money as there would be no issue with conversion rates when travelling to Europe</a:t>
                      </a:r>
                      <a:endParaRPr lang="en-US" sz="1800" b="0" i="0" u="none" strike="noStrike" noProof="0">
                        <a:solidFill>
                          <a:schemeClr val="tx1"/>
                        </a:solidFill>
                        <a:latin typeface="Aptos"/>
                      </a:endParaRPr>
                    </a:p>
                    <a:p>
                      <a:pPr marL="285750" marR="0" lvl="0" indent="-285750" algn="l">
                        <a:lnSpc>
                          <a:spcPct val="90000"/>
                        </a:lnSpc>
                        <a:spcBef>
                          <a:spcPts val="1000"/>
                        </a:spcBef>
                        <a:spcAft>
                          <a:spcPts val="0"/>
                        </a:spcAft>
                        <a:buFont typeface="Arial"/>
                        <a:buChar char="•"/>
                      </a:pPr>
                      <a:r>
                        <a:rPr lang="en-GB" sz="1800" b="0" i="0" u="none" strike="noStrike" noProof="0">
                          <a:solidFill>
                            <a:schemeClr val="tx1"/>
                          </a:solidFill>
                          <a:latin typeface="Aptos"/>
                        </a:rPr>
                        <a:t>Would be easier to compare prices of items when travelling in Europe</a:t>
                      </a:r>
                      <a:endParaRPr lang="en-US" sz="1800" b="0" i="0" u="none" strike="noStrike" noProof="0">
                        <a:solidFill>
                          <a:schemeClr val="tx1"/>
                        </a:solidFill>
                        <a:latin typeface="Aptos"/>
                      </a:endParaRPr>
                    </a:p>
                    <a:p>
                      <a:pPr marL="285750" marR="0" lvl="0" indent="-285750" algn="l">
                        <a:lnSpc>
                          <a:spcPct val="90000"/>
                        </a:lnSpc>
                        <a:spcBef>
                          <a:spcPts val="1000"/>
                        </a:spcBef>
                        <a:spcAft>
                          <a:spcPts val="0"/>
                        </a:spcAft>
                        <a:buFont typeface="Arial"/>
                        <a:buChar char="•"/>
                      </a:pPr>
                      <a:r>
                        <a:rPr lang="en-GB" sz="1800" b="0" i="0" u="none" strike="noStrike" noProof="0">
                          <a:solidFill>
                            <a:schemeClr val="tx1"/>
                          </a:solidFill>
                          <a:latin typeface="Aptos"/>
                        </a:rPr>
                        <a:t>Most adults can get used to a new currency fairly easily (done before when we changed to pounds and pence from shillings)</a:t>
                      </a:r>
                    </a:p>
                    <a:p>
                      <a:pPr marL="285750" marR="0" lvl="0" indent="-285750" algn="l">
                        <a:lnSpc>
                          <a:spcPct val="90000"/>
                        </a:lnSpc>
                        <a:spcBef>
                          <a:spcPts val="1000"/>
                        </a:spcBef>
                        <a:spcAft>
                          <a:spcPts val="0"/>
                        </a:spcAft>
                        <a:buFont typeface="Arial"/>
                        <a:buChar char="•"/>
                      </a:pPr>
                      <a:r>
                        <a:rPr lang="en-GB" sz="1800" b="0" i="0" u="none" strike="noStrike" noProof="0">
                          <a:solidFill>
                            <a:schemeClr val="tx1"/>
                          </a:solidFill>
                          <a:latin typeface="Aptos"/>
                        </a:rPr>
                        <a:t>We won't have coins with irrelevant royal family figures.</a:t>
                      </a:r>
                      <a:endParaRPr lang="en-US" sz="1800" b="0" i="0" u="none" strike="noStrike" noProof="0">
                        <a:solidFill>
                          <a:schemeClr val="tx1"/>
                        </a:solidFill>
                        <a:latin typeface="Aptos"/>
                      </a:endParaRPr>
                    </a:p>
                    <a:p>
                      <a:pPr marL="285750" marR="0" lvl="0" indent="-285750" algn="l">
                        <a:lnSpc>
                          <a:spcPct val="90000"/>
                        </a:lnSpc>
                        <a:spcBef>
                          <a:spcPts val="1000"/>
                        </a:spcBef>
                        <a:spcAft>
                          <a:spcPts val="0"/>
                        </a:spcAft>
                        <a:buFont typeface="Arial"/>
                        <a:buChar char="•"/>
                      </a:pPr>
                      <a:r>
                        <a:rPr lang="en-GB" sz="1800" b="0" i="0" u="none" strike="noStrike" noProof="0">
                          <a:solidFill>
                            <a:schemeClr val="tx1"/>
                          </a:solidFill>
                          <a:latin typeface="Aptos"/>
                        </a:rPr>
                        <a:t>Better trading with European countries decreasing prices.</a:t>
                      </a:r>
                      <a:endParaRPr lang="en-GB" sz="1800">
                        <a:solidFill>
                          <a:schemeClr val="tx1"/>
                        </a:solidFill>
                      </a:endParaRPr>
                    </a:p>
                  </a:txBody>
                  <a:tcPr/>
                </a:tc>
                <a:tc>
                  <a:txBody>
                    <a:bodyPr/>
                    <a:lstStyle/>
                    <a:p>
                      <a:pPr marL="285750" marR="0" lvl="0" indent="-285750" algn="l">
                        <a:lnSpc>
                          <a:spcPct val="90000"/>
                        </a:lnSpc>
                        <a:spcBef>
                          <a:spcPts val="1000"/>
                        </a:spcBef>
                        <a:spcAft>
                          <a:spcPts val="0"/>
                        </a:spcAft>
                        <a:buFont typeface="Arial"/>
                        <a:buChar char="•"/>
                      </a:pPr>
                      <a:r>
                        <a:rPr lang="en-GB" sz="1800" b="0" i="0" u="none" strike="noStrike" noProof="0">
                          <a:solidFill>
                            <a:schemeClr val="tx1"/>
                          </a:solidFill>
                          <a:latin typeface="Aptos"/>
                        </a:rPr>
                        <a:t>The pound is very traditional/historical</a:t>
                      </a:r>
                      <a:endParaRPr lang="en-US" sz="1800" b="0" i="0" u="none" strike="noStrike" noProof="0">
                        <a:solidFill>
                          <a:schemeClr val="tx1"/>
                        </a:solidFill>
                        <a:latin typeface="Aptos"/>
                      </a:endParaRPr>
                    </a:p>
                    <a:p>
                      <a:pPr marL="285750" marR="0" lvl="0" indent="-285750" algn="l">
                        <a:lnSpc>
                          <a:spcPct val="90000"/>
                        </a:lnSpc>
                        <a:spcBef>
                          <a:spcPts val="1000"/>
                        </a:spcBef>
                        <a:spcAft>
                          <a:spcPts val="0"/>
                        </a:spcAft>
                        <a:buFont typeface="Arial"/>
                        <a:buChar char="•"/>
                      </a:pPr>
                      <a:r>
                        <a:rPr lang="en-GB" sz="1800" b="0" i="0" u="none" strike="noStrike" noProof="0">
                          <a:solidFill>
                            <a:schemeClr val="tx1"/>
                          </a:solidFill>
                          <a:latin typeface="Aptos"/>
                        </a:rPr>
                        <a:t>The euro is heavily associated with the EU which Britain separated from in 2020</a:t>
                      </a:r>
                      <a:endParaRPr lang="en-US" sz="1800" b="0" i="0" u="none" strike="noStrike" noProof="0">
                        <a:solidFill>
                          <a:schemeClr val="tx1"/>
                        </a:solidFill>
                        <a:latin typeface="Aptos"/>
                      </a:endParaRPr>
                    </a:p>
                    <a:p>
                      <a:pPr marL="285750" marR="0" lvl="0" indent="-285750" algn="l">
                        <a:lnSpc>
                          <a:spcPct val="90000"/>
                        </a:lnSpc>
                        <a:spcBef>
                          <a:spcPts val="1000"/>
                        </a:spcBef>
                        <a:spcAft>
                          <a:spcPts val="0"/>
                        </a:spcAft>
                        <a:buFont typeface="Arial"/>
                        <a:buChar char="•"/>
                      </a:pPr>
                      <a:r>
                        <a:rPr lang="en-GB" sz="1800" b="0" i="0" u="none" strike="noStrike" noProof="0">
                          <a:solidFill>
                            <a:schemeClr val="tx1"/>
                          </a:solidFill>
                          <a:latin typeface="Aptos"/>
                        </a:rPr>
                        <a:t>The euro has a lower value than the British pound which would decrease the value of the UKs currency</a:t>
                      </a:r>
                      <a:endParaRPr lang="en-US" sz="1800" b="0" i="0" u="none" strike="noStrike" noProof="0">
                        <a:solidFill>
                          <a:schemeClr val="tx1"/>
                        </a:solidFill>
                        <a:latin typeface="Aptos"/>
                      </a:endParaRPr>
                    </a:p>
                    <a:p>
                      <a:pPr marL="285750" marR="0" lvl="0" indent="-285750" algn="l">
                        <a:lnSpc>
                          <a:spcPct val="90000"/>
                        </a:lnSpc>
                        <a:spcBef>
                          <a:spcPts val="1000"/>
                        </a:spcBef>
                        <a:spcAft>
                          <a:spcPts val="0"/>
                        </a:spcAft>
                        <a:buFont typeface="Arial"/>
                        <a:buChar char="•"/>
                      </a:pPr>
                      <a:r>
                        <a:rPr lang="en-GB" sz="1800" b="0" i="0" u="none" strike="noStrike" noProof="0">
                          <a:solidFill>
                            <a:schemeClr val="tx1"/>
                          </a:solidFill>
                          <a:latin typeface="Aptos"/>
                        </a:rPr>
                        <a:t>National pride reasons.</a:t>
                      </a:r>
                    </a:p>
                    <a:p>
                      <a:pPr marL="285750" marR="0" lvl="0" indent="-285750" algn="l">
                        <a:lnSpc>
                          <a:spcPct val="90000"/>
                        </a:lnSpc>
                        <a:spcBef>
                          <a:spcPts val="1000"/>
                        </a:spcBef>
                        <a:spcAft>
                          <a:spcPts val="0"/>
                        </a:spcAft>
                        <a:buFont typeface="Arial"/>
                        <a:buChar char="•"/>
                      </a:pPr>
                      <a:r>
                        <a:rPr lang="en-GB" sz="1800" b="0" i="0" u="none" strike="noStrike" noProof="0">
                          <a:solidFill>
                            <a:schemeClr val="tx1"/>
                          </a:solidFill>
                          <a:latin typeface="Aptos"/>
                        </a:rPr>
                        <a:t>Would require the public to accept/get used to a new currency </a:t>
                      </a:r>
                      <a:endParaRPr lang="en-US" sz="1800" b="0" i="0" u="none" strike="noStrike" noProof="0">
                        <a:solidFill>
                          <a:schemeClr val="tx1"/>
                        </a:solidFill>
                        <a:latin typeface="Aptos"/>
                      </a:endParaRPr>
                    </a:p>
                    <a:p>
                      <a:pPr marL="285750" marR="0" lvl="0" indent="-285750" algn="l">
                        <a:lnSpc>
                          <a:spcPct val="90000"/>
                        </a:lnSpc>
                        <a:spcBef>
                          <a:spcPts val="1000"/>
                        </a:spcBef>
                        <a:spcAft>
                          <a:spcPts val="0"/>
                        </a:spcAft>
                        <a:buFont typeface="Arial"/>
                        <a:buChar char="•"/>
                      </a:pPr>
                      <a:r>
                        <a:rPr lang="en-GB" sz="1800" b="0" i="0" u="none" strike="noStrike" noProof="0">
                          <a:solidFill>
                            <a:schemeClr val="tx1"/>
                          </a:solidFill>
                          <a:latin typeface="Aptos"/>
                        </a:rPr>
                        <a:t>One interest rate can’t react as quickly to UK economic shocks (cosy Livs)</a:t>
                      </a:r>
                      <a:endParaRPr lang="en-GB" sz="1800">
                        <a:solidFill>
                          <a:schemeClr val="tx1"/>
                        </a:solidFill>
                      </a:endParaRPr>
                    </a:p>
                  </a:txBody>
                  <a:tcPr/>
                </a:tc>
                <a:extLst>
                  <a:ext uri="{0D108BD9-81ED-4DB2-BD59-A6C34878D82A}">
                    <a16:rowId xmlns:a16="http://schemas.microsoft.com/office/drawing/2014/main" val="749480347"/>
                  </a:ext>
                </a:extLst>
              </a:tr>
            </a:tbl>
          </a:graphicData>
        </a:graphic>
      </p:graphicFrame>
      <p:pic>
        <p:nvPicPr>
          <p:cNvPr id="5" name="Picture 4" descr="Your Smart Meme">
            <a:extLst>
              <a:ext uri="{FF2B5EF4-FFF2-40B4-BE49-F238E27FC236}">
                <a16:creationId xmlns:a16="http://schemas.microsoft.com/office/drawing/2014/main" id="{652BDA8A-607E-E3D9-8ADB-C1C76DC03EF6}"/>
              </a:ext>
            </a:extLst>
          </p:cNvPr>
          <p:cNvPicPr>
            <a:picLocks noChangeAspect="1"/>
          </p:cNvPicPr>
          <p:nvPr/>
        </p:nvPicPr>
        <p:blipFill>
          <a:blip r:embed="rId2"/>
          <a:srcRect t="34568" r="48897" b="617"/>
          <a:stretch/>
        </p:blipFill>
        <p:spPr>
          <a:xfrm>
            <a:off x="3043431" y="5301536"/>
            <a:ext cx="1401850" cy="1500519"/>
          </a:xfrm>
          <a:prstGeom prst="rect">
            <a:avLst/>
          </a:prstGeom>
          <a:ln>
            <a:noFill/>
          </a:ln>
          <a:effectLst>
            <a:outerShdw blurRad="292100" dist="139700" dir="2700000" algn="tl" rotWithShape="0">
              <a:srgbClr val="333333">
                <a:alpha val="65000"/>
              </a:srgbClr>
            </a:outerShdw>
          </a:effectLst>
        </p:spPr>
      </p:pic>
      <p:pic>
        <p:nvPicPr>
          <p:cNvPr id="6" name="Picture 5" descr="England New Fiver 5 Pound Sterling note 2016 Sir Winston Churchill ...">
            <a:extLst>
              <a:ext uri="{FF2B5EF4-FFF2-40B4-BE49-F238E27FC236}">
                <a16:creationId xmlns:a16="http://schemas.microsoft.com/office/drawing/2014/main" id="{A4CB73C0-34D9-200C-CAB7-6B545D6DC8A9}"/>
              </a:ext>
            </a:extLst>
          </p:cNvPr>
          <p:cNvPicPr>
            <a:picLocks noChangeAspect="1"/>
          </p:cNvPicPr>
          <p:nvPr/>
        </p:nvPicPr>
        <p:blipFill>
          <a:blip r:embed="rId3"/>
          <a:srcRect l="30738" t="11278" r="39344" b="9774"/>
          <a:stretch/>
        </p:blipFill>
        <p:spPr>
          <a:xfrm>
            <a:off x="4538085" y="5253555"/>
            <a:ext cx="1135242" cy="1607072"/>
          </a:xfrm>
          <a:prstGeom prst="rect">
            <a:avLst/>
          </a:prstGeom>
          <a:ln>
            <a:noFill/>
          </a:ln>
          <a:effectLst>
            <a:outerShdw blurRad="292100" dist="139700" dir="2700000" algn="tl" rotWithShape="0">
              <a:srgbClr val="333333">
                <a:alpha val="65000"/>
              </a:srgbClr>
            </a:outerShdw>
          </a:effectLst>
        </p:spPr>
      </p:pic>
      <p:pic>
        <p:nvPicPr>
          <p:cNvPr id="12" name="Picture 11" descr="Image result for uk traditional meme">
            <a:extLst>
              <a:ext uri="{FF2B5EF4-FFF2-40B4-BE49-F238E27FC236}">
                <a16:creationId xmlns:a16="http://schemas.microsoft.com/office/drawing/2014/main" id="{5B6EDB8E-30DB-DDAE-F413-8311CF4AFD12}"/>
              </a:ext>
            </a:extLst>
          </p:cNvPr>
          <p:cNvPicPr>
            <a:picLocks noChangeAspect="1"/>
          </p:cNvPicPr>
          <p:nvPr/>
        </p:nvPicPr>
        <p:blipFill>
          <a:blip r:embed="rId4"/>
          <a:stretch>
            <a:fillRect/>
          </a:stretch>
        </p:blipFill>
        <p:spPr>
          <a:xfrm>
            <a:off x="6092670" y="4498509"/>
            <a:ext cx="1912549" cy="1227647"/>
          </a:xfrm>
          <a:prstGeom prst="rect">
            <a:avLst/>
          </a:prstGeom>
          <a:ln>
            <a:noFill/>
          </a:ln>
          <a:effectLst>
            <a:outerShdw blurRad="292100" dist="139700" dir="2700000" algn="tl" rotWithShape="0">
              <a:srgbClr val="333333">
                <a:alpha val="65000"/>
              </a:srgbClr>
            </a:outerShdw>
          </a:effectLst>
        </p:spPr>
      </p:pic>
      <p:pic>
        <p:nvPicPr>
          <p:cNvPr id="14" name="Picture 13" descr="Image result for stonks">
            <a:extLst>
              <a:ext uri="{FF2B5EF4-FFF2-40B4-BE49-F238E27FC236}">
                <a16:creationId xmlns:a16="http://schemas.microsoft.com/office/drawing/2014/main" id="{01FF64BE-68A6-D757-DEDA-A4EB690E67CD}"/>
              </a:ext>
            </a:extLst>
          </p:cNvPr>
          <p:cNvPicPr>
            <a:picLocks noChangeAspect="1"/>
          </p:cNvPicPr>
          <p:nvPr/>
        </p:nvPicPr>
        <p:blipFill>
          <a:blip r:embed="rId5"/>
          <a:stretch>
            <a:fillRect/>
          </a:stretch>
        </p:blipFill>
        <p:spPr>
          <a:xfrm>
            <a:off x="8208251" y="4493040"/>
            <a:ext cx="2743199" cy="15162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703558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519D9-5335-FEDE-2427-54C081AD3D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F53040-219E-958F-9EF9-BBC805512ECD}"/>
              </a:ext>
            </a:extLst>
          </p:cNvPr>
          <p:cNvSpPr>
            <a:spLocks noGrp="1"/>
          </p:cNvSpPr>
          <p:nvPr>
            <p:ph type="title"/>
          </p:nvPr>
        </p:nvSpPr>
        <p:spPr/>
        <p:txBody>
          <a:bodyPr/>
          <a:lstStyle/>
          <a:p>
            <a:r>
              <a:rPr lang="en-GB"/>
              <a:t>Time to debate!</a:t>
            </a:r>
          </a:p>
        </p:txBody>
      </p:sp>
    </p:spTree>
    <p:extLst>
      <p:ext uri="{BB962C8B-B14F-4D97-AF65-F5344CB8AC3E}">
        <p14:creationId xmlns:p14="http://schemas.microsoft.com/office/powerpoint/2010/main" val="1080403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4C0EC-BFEF-1CFB-305F-FD9B94B7DB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56F381-5CDC-F173-3D4E-58F26E86C503}"/>
              </a:ext>
            </a:extLst>
          </p:cNvPr>
          <p:cNvSpPr>
            <a:spLocks noGrp="1"/>
          </p:cNvSpPr>
          <p:nvPr>
            <p:ph type="title"/>
          </p:nvPr>
        </p:nvSpPr>
        <p:spPr/>
        <p:txBody>
          <a:bodyPr/>
          <a:lstStyle/>
          <a:p>
            <a:r>
              <a:rPr lang="en-GB"/>
              <a:t>Time to vote! </a:t>
            </a:r>
          </a:p>
        </p:txBody>
      </p:sp>
      <p:sp>
        <p:nvSpPr>
          <p:cNvPr id="3" name="Text Placeholder 2">
            <a:extLst>
              <a:ext uri="{FF2B5EF4-FFF2-40B4-BE49-F238E27FC236}">
                <a16:creationId xmlns:a16="http://schemas.microsoft.com/office/drawing/2014/main" id="{65F80A82-2FB0-9488-2D6D-3AFF1A146A88}"/>
              </a:ext>
            </a:extLst>
          </p:cNvPr>
          <p:cNvSpPr>
            <a:spLocks noGrp="1"/>
          </p:cNvSpPr>
          <p:nvPr>
            <p:ph type="body" idx="1"/>
          </p:nvPr>
        </p:nvSpPr>
        <p:spPr/>
        <p:txBody>
          <a:bodyPr vert="horz" lIns="91440" tIns="45720" rIns="91440" bIns="45720" rtlCol="0" anchor="t">
            <a:normAutofit/>
          </a:bodyPr>
          <a:lstStyle/>
          <a:p>
            <a:r>
              <a:rPr lang="en-GB" sz="4800">
                <a:solidFill>
                  <a:srgbClr val="000000"/>
                </a:solidFill>
                <a:latin typeface="Aptos Display"/>
              </a:rPr>
              <a:t>Which side do you agree with?</a:t>
            </a:r>
          </a:p>
          <a:p>
            <a:endParaRPr lang="en-GB"/>
          </a:p>
        </p:txBody>
      </p:sp>
    </p:spTree>
    <p:extLst>
      <p:ext uri="{BB962C8B-B14F-4D97-AF65-F5344CB8AC3E}">
        <p14:creationId xmlns:p14="http://schemas.microsoft.com/office/powerpoint/2010/main" val="449846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964BA-DDA8-1BFB-1691-161F564C87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9D971E-9378-0673-EA68-86E7A726B65B}"/>
              </a:ext>
            </a:extLst>
          </p:cNvPr>
          <p:cNvSpPr>
            <a:spLocks noGrp="1"/>
          </p:cNvSpPr>
          <p:nvPr>
            <p:ph type="title"/>
          </p:nvPr>
        </p:nvSpPr>
        <p:spPr>
          <a:xfrm>
            <a:off x="744255" y="2765947"/>
            <a:ext cx="10515600" cy="1325563"/>
          </a:xfrm>
        </p:spPr>
        <p:txBody>
          <a:bodyPr>
            <a:normAutofit/>
          </a:bodyPr>
          <a:lstStyle/>
          <a:p>
            <a:r>
              <a:rPr lang="en-GB" sz="5400"/>
              <a:t>Debate 3</a:t>
            </a:r>
          </a:p>
        </p:txBody>
      </p:sp>
    </p:spTree>
    <p:extLst>
      <p:ext uri="{BB962C8B-B14F-4D97-AF65-F5344CB8AC3E}">
        <p14:creationId xmlns:p14="http://schemas.microsoft.com/office/powerpoint/2010/main" val="3883605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2648" y="557783"/>
            <a:ext cx="3901736" cy="3130807"/>
          </a:xfrm>
        </p:spPr>
        <p:txBody>
          <a:bodyPr>
            <a:normAutofit fontScale="90000"/>
          </a:bodyPr>
          <a:lstStyle/>
          <a:p>
            <a:r>
              <a:rPr lang="en-US">
                <a:cs typeface="Posterama"/>
              </a:rPr>
              <a:t>Should AI have a greater role in society?</a:t>
            </a:r>
            <a:endParaRPr lang="en-US" err="1"/>
          </a:p>
        </p:txBody>
      </p:sp>
      <p:pic>
        <p:nvPicPr>
          <p:cNvPr id="4" name="Picture 3" descr="Image result for ai art  cat">
            <a:extLst>
              <a:ext uri="{FF2B5EF4-FFF2-40B4-BE49-F238E27FC236}">
                <a16:creationId xmlns:a16="http://schemas.microsoft.com/office/drawing/2014/main" id="{FB6207AF-33FC-3EB2-D556-F5347AED9675}"/>
              </a:ext>
            </a:extLst>
          </p:cNvPr>
          <p:cNvPicPr>
            <a:picLocks noChangeAspect="1"/>
          </p:cNvPicPr>
          <p:nvPr/>
        </p:nvPicPr>
        <p:blipFill>
          <a:blip r:embed="rId2"/>
          <a:srcRect l="7578" r="13284"/>
          <a:stretch/>
        </p:blipFill>
        <p:spPr>
          <a:xfrm>
            <a:off x="4955602" y="10"/>
            <a:ext cx="7236398" cy="6857990"/>
          </a:xfrm>
          <a:custGeom>
            <a:avLst/>
            <a:gdLst/>
            <a:ahLst/>
            <a:cxnLst/>
            <a:rect l="l" t="t" r="r" b="b"/>
            <a:pathLst>
              <a:path w="7726675" h="6858000">
                <a:moveTo>
                  <a:pt x="2975226" y="5978334"/>
                </a:moveTo>
                <a:cubicBezTo>
                  <a:pt x="3002582" y="5978928"/>
                  <a:pt x="3030286" y="5982273"/>
                  <a:pt x="3058007" y="5988576"/>
                </a:cubicBezTo>
                <a:cubicBezTo>
                  <a:pt x="3279778" y="6038998"/>
                  <a:pt x="3418684" y="6259656"/>
                  <a:pt x="3368261" y="6481427"/>
                </a:cubicBezTo>
                <a:cubicBezTo>
                  <a:pt x="3317839" y="6703198"/>
                  <a:pt x="3097182" y="6842104"/>
                  <a:pt x="2875410" y="6791681"/>
                </a:cubicBezTo>
                <a:cubicBezTo>
                  <a:pt x="2653640" y="6741259"/>
                  <a:pt x="2514734" y="6520601"/>
                  <a:pt x="2565157" y="6298830"/>
                </a:cubicBezTo>
                <a:cubicBezTo>
                  <a:pt x="2609276" y="6104780"/>
                  <a:pt x="2783732" y="5974174"/>
                  <a:pt x="2975226" y="5978334"/>
                </a:cubicBezTo>
                <a:close/>
                <a:moveTo>
                  <a:pt x="542891" y="1298362"/>
                </a:moveTo>
                <a:cubicBezTo>
                  <a:pt x="578216" y="1299129"/>
                  <a:pt x="613991" y="1303448"/>
                  <a:pt x="649789" y="1311587"/>
                </a:cubicBezTo>
                <a:cubicBezTo>
                  <a:pt x="936170" y="1376700"/>
                  <a:pt x="1115545" y="1661643"/>
                  <a:pt x="1050432" y="1948025"/>
                </a:cubicBezTo>
                <a:cubicBezTo>
                  <a:pt x="985319" y="2234407"/>
                  <a:pt x="700376" y="2413781"/>
                  <a:pt x="413995" y="2348669"/>
                </a:cubicBezTo>
                <a:cubicBezTo>
                  <a:pt x="127612" y="2283556"/>
                  <a:pt x="-51762" y="1998612"/>
                  <a:pt x="13351" y="1712231"/>
                </a:cubicBezTo>
                <a:cubicBezTo>
                  <a:pt x="70325" y="1461647"/>
                  <a:pt x="295606" y="1292990"/>
                  <a:pt x="542891" y="1298362"/>
                </a:cubicBezTo>
                <a:close/>
                <a:moveTo>
                  <a:pt x="362049" y="446831"/>
                </a:moveTo>
                <a:cubicBezTo>
                  <a:pt x="382746" y="447281"/>
                  <a:pt x="403706" y="449811"/>
                  <a:pt x="424679" y="454579"/>
                </a:cubicBezTo>
                <a:cubicBezTo>
                  <a:pt x="592463" y="492727"/>
                  <a:pt x="697554" y="659668"/>
                  <a:pt x="659405" y="827452"/>
                </a:cubicBezTo>
                <a:cubicBezTo>
                  <a:pt x="621257" y="995236"/>
                  <a:pt x="454318" y="1100327"/>
                  <a:pt x="286534" y="1062179"/>
                </a:cubicBezTo>
                <a:cubicBezTo>
                  <a:pt x="118749" y="1024031"/>
                  <a:pt x="13658" y="857091"/>
                  <a:pt x="51806" y="689306"/>
                </a:cubicBezTo>
                <a:cubicBezTo>
                  <a:pt x="85186" y="542495"/>
                  <a:pt x="217172" y="443684"/>
                  <a:pt x="362049" y="446831"/>
                </a:cubicBezTo>
                <a:close/>
                <a:moveTo>
                  <a:pt x="688320" y="0"/>
                </a:moveTo>
                <a:lnTo>
                  <a:pt x="5442022" y="0"/>
                </a:lnTo>
                <a:lnTo>
                  <a:pt x="7726675" y="0"/>
                </a:lnTo>
                <a:lnTo>
                  <a:pt x="7726675" y="988372"/>
                </a:lnTo>
                <a:lnTo>
                  <a:pt x="7726675" y="6858000"/>
                </a:lnTo>
                <a:lnTo>
                  <a:pt x="4265234" y="6858000"/>
                </a:lnTo>
                <a:lnTo>
                  <a:pt x="4167452" y="6648946"/>
                </a:lnTo>
                <a:cubicBezTo>
                  <a:pt x="4064668" y="6438534"/>
                  <a:pt x="3951418" y="6237194"/>
                  <a:pt x="3802376" y="6067515"/>
                </a:cubicBezTo>
                <a:cubicBezTo>
                  <a:pt x="3433898" y="5648543"/>
                  <a:pt x="2855445" y="5560200"/>
                  <a:pt x="2314714" y="5492960"/>
                </a:cubicBezTo>
                <a:cubicBezTo>
                  <a:pt x="1689319" y="5415368"/>
                  <a:pt x="1105502" y="5269445"/>
                  <a:pt x="626568" y="4822392"/>
                </a:cubicBezTo>
                <a:cubicBezTo>
                  <a:pt x="42544" y="4277286"/>
                  <a:pt x="59772" y="3691233"/>
                  <a:pt x="462831" y="3184007"/>
                </a:cubicBezTo>
                <a:cubicBezTo>
                  <a:pt x="688845" y="2899538"/>
                  <a:pt x="972083" y="2660548"/>
                  <a:pt x="1228189" y="2399566"/>
                </a:cubicBezTo>
                <a:cubicBezTo>
                  <a:pt x="1460698" y="2161897"/>
                  <a:pt x="1522193" y="1866062"/>
                  <a:pt x="1384674" y="1566341"/>
                </a:cubicBezTo>
                <a:cubicBezTo>
                  <a:pt x="1239184" y="1249484"/>
                  <a:pt x="1095206" y="930335"/>
                  <a:pt x="922279" y="628332"/>
                </a:cubicBezTo>
                <a:cubicBezTo>
                  <a:pt x="805583" y="424593"/>
                  <a:pt x="731712" y="225291"/>
                  <a:pt x="693729" y="33341"/>
                </a:cubicBezTo>
                <a:close/>
              </a:path>
            </a:pathLst>
          </a:custGeom>
        </p:spPr>
      </p:pic>
    </p:spTree>
    <p:extLst>
      <p:ext uri="{BB962C8B-B14F-4D97-AF65-F5344CB8AC3E}">
        <p14:creationId xmlns:p14="http://schemas.microsoft.com/office/powerpoint/2010/main" val="3823013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42FF2-182C-56CC-8A05-59A5F96748D8}"/>
              </a:ext>
            </a:extLst>
          </p:cNvPr>
          <p:cNvSpPr>
            <a:spLocks noGrp="1"/>
          </p:cNvSpPr>
          <p:nvPr>
            <p:ph type="title"/>
          </p:nvPr>
        </p:nvSpPr>
        <p:spPr/>
        <p:txBody>
          <a:bodyPr/>
          <a:lstStyle/>
          <a:p>
            <a:r>
              <a:rPr lang="en-US">
                <a:cs typeface="Posterama"/>
              </a:rPr>
              <a:t>What is AI currently used for?</a:t>
            </a:r>
            <a:endParaRPr lang="en-US"/>
          </a:p>
        </p:txBody>
      </p:sp>
      <p:sp>
        <p:nvSpPr>
          <p:cNvPr id="3" name="Content Placeholder 2">
            <a:extLst>
              <a:ext uri="{FF2B5EF4-FFF2-40B4-BE49-F238E27FC236}">
                <a16:creationId xmlns:a16="http://schemas.microsoft.com/office/drawing/2014/main" id="{CE1133B0-E4C9-8251-383D-F170EB844A4A}"/>
              </a:ext>
            </a:extLst>
          </p:cNvPr>
          <p:cNvSpPr>
            <a:spLocks noGrp="1"/>
          </p:cNvSpPr>
          <p:nvPr>
            <p:ph idx="1"/>
          </p:nvPr>
        </p:nvSpPr>
        <p:spPr/>
        <p:txBody>
          <a:bodyPr vert="horz" lIns="91440" tIns="45720" rIns="91440" bIns="45720" rtlCol="0" anchor="t">
            <a:normAutofit/>
          </a:bodyPr>
          <a:lstStyle/>
          <a:p>
            <a:r>
              <a:rPr lang="en-US"/>
              <a:t>AI has already been integrated into many areas of life already such as:</a:t>
            </a:r>
          </a:p>
          <a:p>
            <a:r>
              <a:rPr lang="en-US"/>
              <a:t>Choosing what information and content you see online</a:t>
            </a:r>
          </a:p>
          <a:p>
            <a:r>
              <a:rPr lang="en-US"/>
              <a:t>Summaries articles for google explanations</a:t>
            </a:r>
          </a:p>
          <a:p>
            <a:r>
              <a:rPr lang="en-US"/>
              <a:t>Is used by Hollywood, the video games industries and marketing departments to generate pictures and video </a:t>
            </a:r>
          </a:p>
          <a:p>
            <a:r>
              <a:rPr lang="en-US"/>
              <a:t>Used in medicine to help with diagnoses</a:t>
            </a:r>
          </a:p>
          <a:p>
            <a:endParaRPr lang="en-US"/>
          </a:p>
        </p:txBody>
      </p:sp>
    </p:spTree>
    <p:extLst>
      <p:ext uri="{BB962C8B-B14F-4D97-AF65-F5344CB8AC3E}">
        <p14:creationId xmlns:p14="http://schemas.microsoft.com/office/powerpoint/2010/main" val="3181742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6B5E-9E0C-580F-A43C-20169E39E4C5}"/>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2023B2E0-E6EF-C65E-FF42-50E0ABC6A7C1}"/>
              </a:ext>
            </a:extLst>
          </p:cNvPr>
          <p:cNvGraphicFramePr>
            <a:graphicFrameLocks noGrp="1"/>
          </p:cNvGraphicFramePr>
          <p:nvPr>
            <p:ph idx="1"/>
            <p:extLst>
              <p:ext uri="{D42A27DB-BD31-4B8C-83A1-F6EECF244321}">
                <p14:modId xmlns:p14="http://schemas.microsoft.com/office/powerpoint/2010/main" val="3788207215"/>
              </p:ext>
            </p:extLst>
          </p:nvPr>
        </p:nvGraphicFramePr>
        <p:xfrm>
          <a:off x="6027248" y="131774"/>
          <a:ext cx="5806989" cy="5671824"/>
        </p:xfrm>
        <a:graphic>
          <a:graphicData uri="http://schemas.openxmlformats.org/drawingml/2006/table">
            <a:tbl>
              <a:tblPr firstRow="1" bandRow="1">
                <a:tableStyleId>{21E4AEA4-8DFA-4A89-87EB-49C32662AFE0}</a:tableStyleId>
              </a:tblPr>
              <a:tblGrid>
                <a:gridCol w="5806989">
                  <a:extLst>
                    <a:ext uri="{9D8B030D-6E8A-4147-A177-3AD203B41FA5}">
                      <a16:colId xmlns:a16="http://schemas.microsoft.com/office/drawing/2014/main" val="632920159"/>
                    </a:ext>
                  </a:extLst>
                </a:gridCol>
              </a:tblGrid>
              <a:tr h="917292">
                <a:tc>
                  <a:txBody>
                    <a:bodyPr/>
                    <a:lstStyle/>
                    <a:p>
                      <a:r>
                        <a:rPr lang="en-US" sz="3200"/>
                        <a:t>Arguments against</a:t>
                      </a:r>
                    </a:p>
                  </a:txBody>
                  <a:tcPr/>
                </a:tc>
                <a:extLst>
                  <a:ext uri="{0D108BD9-81ED-4DB2-BD59-A6C34878D82A}">
                    <a16:rowId xmlns:a16="http://schemas.microsoft.com/office/drawing/2014/main" val="2275766144"/>
                  </a:ext>
                </a:extLst>
              </a:tr>
              <a:tr h="1149848">
                <a:tc>
                  <a:txBody>
                    <a:bodyPr/>
                    <a:lstStyle/>
                    <a:p>
                      <a:r>
                        <a:rPr lang="en-US" sz="2400"/>
                        <a:t>AI has a huge negative impact on the environment – </a:t>
                      </a:r>
                      <a:r>
                        <a:rPr lang="en-US" sz="2400" b="0" i="0" u="none" strike="noStrike" noProof="0">
                          <a:latin typeface="Avenir Next LT Pro"/>
                        </a:rPr>
                        <a:t>134 terawatt -</a:t>
                      </a:r>
                      <a:r>
                        <a:rPr lang="en-US" sz="2400"/>
                        <a:t> uses more power than the country of Bangladesh </a:t>
                      </a:r>
                    </a:p>
                  </a:txBody>
                  <a:tcPr/>
                </a:tc>
                <a:extLst>
                  <a:ext uri="{0D108BD9-81ED-4DB2-BD59-A6C34878D82A}">
                    <a16:rowId xmlns:a16="http://schemas.microsoft.com/office/drawing/2014/main" val="780115589"/>
                  </a:ext>
                </a:extLst>
              </a:tr>
              <a:tr h="891453">
                <a:tc>
                  <a:txBody>
                    <a:bodyPr/>
                    <a:lstStyle/>
                    <a:p>
                      <a:r>
                        <a:rPr lang="en-US" sz="2400"/>
                        <a:t>Only as good as its training data – biases in training data can get amplified </a:t>
                      </a:r>
                    </a:p>
                  </a:txBody>
                  <a:tcPr/>
                </a:tc>
                <a:extLst>
                  <a:ext uri="{0D108BD9-81ED-4DB2-BD59-A6C34878D82A}">
                    <a16:rowId xmlns:a16="http://schemas.microsoft.com/office/drawing/2014/main" val="3134294029"/>
                  </a:ext>
                </a:extLst>
              </a:tr>
              <a:tr h="891453">
                <a:tc>
                  <a:txBody>
                    <a:bodyPr/>
                    <a:lstStyle/>
                    <a:p>
                      <a:r>
                        <a:rPr lang="en-US" sz="2400"/>
                        <a:t>Can lead to the loss of jobs in creative fields such as art and poetry</a:t>
                      </a:r>
                    </a:p>
                  </a:txBody>
                  <a:tcPr/>
                </a:tc>
                <a:extLst>
                  <a:ext uri="{0D108BD9-81ED-4DB2-BD59-A6C34878D82A}">
                    <a16:rowId xmlns:a16="http://schemas.microsoft.com/office/drawing/2014/main" val="300361652"/>
                  </a:ext>
                </a:extLst>
              </a:tr>
              <a:tr h="891453">
                <a:tc>
                  <a:txBody>
                    <a:bodyPr/>
                    <a:lstStyle/>
                    <a:p>
                      <a:r>
                        <a:rPr lang="en-US" sz="2400"/>
                        <a:t>Can lead to the loss of skills in certain fields made redundant</a:t>
                      </a:r>
                    </a:p>
                  </a:txBody>
                  <a:tcPr/>
                </a:tc>
                <a:extLst>
                  <a:ext uri="{0D108BD9-81ED-4DB2-BD59-A6C34878D82A}">
                    <a16:rowId xmlns:a16="http://schemas.microsoft.com/office/drawing/2014/main" val="3896609076"/>
                  </a:ext>
                </a:extLst>
              </a:tr>
              <a:tr h="891453">
                <a:tc>
                  <a:txBody>
                    <a:bodyPr/>
                    <a:lstStyle/>
                    <a:p>
                      <a:pPr lvl="0">
                        <a:buNone/>
                      </a:pPr>
                      <a:r>
                        <a:rPr lang="en-US" sz="2400"/>
                        <a:t>Can be used by bad actors online to spread misinformation and hatred </a:t>
                      </a:r>
                    </a:p>
                  </a:txBody>
                  <a:tcPr/>
                </a:tc>
                <a:extLst>
                  <a:ext uri="{0D108BD9-81ED-4DB2-BD59-A6C34878D82A}">
                    <a16:rowId xmlns:a16="http://schemas.microsoft.com/office/drawing/2014/main" val="511473844"/>
                  </a:ext>
                </a:extLst>
              </a:tr>
            </a:tbl>
          </a:graphicData>
        </a:graphic>
      </p:graphicFrame>
      <p:graphicFrame>
        <p:nvGraphicFramePr>
          <p:cNvPr id="5" name="Content Placeholder 3">
            <a:extLst>
              <a:ext uri="{FF2B5EF4-FFF2-40B4-BE49-F238E27FC236}">
                <a16:creationId xmlns:a16="http://schemas.microsoft.com/office/drawing/2014/main" id="{803000F1-1CAB-B812-DF08-30D71E10F035}"/>
              </a:ext>
            </a:extLst>
          </p:cNvPr>
          <p:cNvGraphicFramePr>
            <a:graphicFrameLocks/>
          </p:cNvGraphicFramePr>
          <p:nvPr>
            <p:extLst>
              <p:ext uri="{D42A27DB-BD31-4B8C-83A1-F6EECF244321}">
                <p14:modId xmlns:p14="http://schemas.microsoft.com/office/powerpoint/2010/main" val="4023296799"/>
              </p:ext>
            </p:extLst>
          </p:nvPr>
        </p:nvGraphicFramePr>
        <p:xfrm>
          <a:off x="326570" y="131775"/>
          <a:ext cx="5438678" cy="6560174"/>
        </p:xfrm>
        <a:graphic>
          <a:graphicData uri="http://schemas.openxmlformats.org/drawingml/2006/table">
            <a:tbl>
              <a:tblPr firstRow="1" bandRow="1">
                <a:tableStyleId>{5C22544A-7EE6-4342-B048-85BDC9FD1C3A}</a:tableStyleId>
              </a:tblPr>
              <a:tblGrid>
                <a:gridCol w="5438678">
                  <a:extLst>
                    <a:ext uri="{9D8B030D-6E8A-4147-A177-3AD203B41FA5}">
                      <a16:colId xmlns:a16="http://schemas.microsoft.com/office/drawing/2014/main" val="632920159"/>
                    </a:ext>
                  </a:extLst>
                </a:gridCol>
              </a:tblGrid>
              <a:tr h="616574">
                <a:tc>
                  <a:txBody>
                    <a:bodyPr/>
                    <a:lstStyle/>
                    <a:p>
                      <a:r>
                        <a:rPr lang="en-US" sz="3200"/>
                        <a:t>Arguments for</a:t>
                      </a:r>
                    </a:p>
                  </a:txBody>
                  <a:tcPr/>
                </a:tc>
                <a:extLst>
                  <a:ext uri="{0D108BD9-81ED-4DB2-BD59-A6C34878D82A}">
                    <a16:rowId xmlns:a16="http://schemas.microsoft.com/office/drawing/2014/main" val="2275766144"/>
                  </a:ext>
                </a:extLst>
              </a:tr>
              <a:tr h="599206">
                <a:tc>
                  <a:txBody>
                    <a:bodyPr/>
                    <a:lstStyle/>
                    <a:p>
                      <a:r>
                        <a:rPr lang="en-US" sz="2400"/>
                        <a:t>AI can be used to automate menial tasks</a:t>
                      </a:r>
                    </a:p>
                  </a:txBody>
                  <a:tcPr/>
                </a:tc>
                <a:extLst>
                  <a:ext uri="{0D108BD9-81ED-4DB2-BD59-A6C34878D82A}">
                    <a16:rowId xmlns:a16="http://schemas.microsoft.com/office/drawing/2014/main" val="780115589"/>
                  </a:ext>
                </a:extLst>
              </a:tr>
              <a:tr h="599206">
                <a:tc>
                  <a:txBody>
                    <a:bodyPr/>
                    <a:lstStyle/>
                    <a:p>
                      <a:r>
                        <a:rPr lang="en-US" sz="2400"/>
                        <a:t>AI has many medical uses such as making quick diagnoses</a:t>
                      </a:r>
                    </a:p>
                  </a:txBody>
                  <a:tcPr/>
                </a:tc>
                <a:extLst>
                  <a:ext uri="{0D108BD9-81ED-4DB2-BD59-A6C34878D82A}">
                    <a16:rowId xmlns:a16="http://schemas.microsoft.com/office/drawing/2014/main" val="3134294029"/>
                  </a:ext>
                </a:extLst>
              </a:tr>
              <a:tr h="599206">
                <a:tc>
                  <a:txBody>
                    <a:bodyPr/>
                    <a:lstStyle/>
                    <a:p>
                      <a:r>
                        <a:rPr lang="en-US" sz="2400"/>
                        <a:t>AI can make looking for information online more streamlined and less subjective*</a:t>
                      </a:r>
                    </a:p>
                  </a:txBody>
                  <a:tcPr/>
                </a:tc>
                <a:extLst>
                  <a:ext uri="{0D108BD9-81ED-4DB2-BD59-A6C34878D82A}">
                    <a16:rowId xmlns:a16="http://schemas.microsoft.com/office/drawing/2014/main" val="300361652"/>
                  </a:ext>
                </a:extLst>
              </a:tr>
              <a:tr h="764206">
                <a:tc>
                  <a:txBody>
                    <a:bodyPr/>
                    <a:lstStyle/>
                    <a:p>
                      <a:r>
                        <a:rPr lang="en-US" sz="2400"/>
                        <a:t>AI can be used by people whose first language isn't English to help when writing job applications and other important documents </a:t>
                      </a:r>
                    </a:p>
                  </a:txBody>
                  <a:tcPr/>
                </a:tc>
                <a:extLst>
                  <a:ext uri="{0D108BD9-81ED-4DB2-BD59-A6C34878D82A}">
                    <a16:rowId xmlns:a16="http://schemas.microsoft.com/office/drawing/2014/main" val="3896609076"/>
                  </a:ext>
                </a:extLst>
              </a:tr>
              <a:tr h="599206">
                <a:tc>
                  <a:txBody>
                    <a:bodyPr/>
                    <a:lstStyle/>
                    <a:p>
                      <a:pPr lvl="0">
                        <a:buNone/>
                      </a:pPr>
                      <a:r>
                        <a:rPr lang="en-US" sz="2400"/>
                        <a:t>Convenient – it's often quicker and simpler to get straight forward answers by using language models such as chat GPT</a:t>
                      </a:r>
                      <a:endParaRPr lang="en-US" sz="2400" err="1"/>
                    </a:p>
                  </a:txBody>
                  <a:tcPr/>
                </a:tc>
                <a:extLst>
                  <a:ext uri="{0D108BD9-81ED-4DB2-BD59-A6C34878D82A}">
                    <a16:rowId xmlns:a16="http://schemas.microsoft.com/office/drawing/2014/main" val="511473844"/>
                  </a:ext>
                </a:extLst>
              </a:tr>
            </a:tbl>
          </a:graphicData>
        </a:graphic>
      </p:graphicFrame>
    </p:spTree>
    <p:extLst>
      <p:ext uri="{BB962C8B-B14F-4D97-AF65-F5344CB8AC3E}">
        <p14:creationId xmlns:p14="http://schemas.microsoft.com/office/powerpoint/2010/main" val="817158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C781-3793-605C-B1DE-A6A43D3F2661}"/>
              </a:ext>
            </a:extLst>
          </p:cNvPr>
          <p:cNvSpPr>
            <a:spLocks noGrp="1"/>
          </p:cNvSpPr>
          <p:nvPr>
            <p:ph type="title"/>
          </p:nvPr>
        </p:nvSpPr>
        <p:spPr/>
        <p:txBody>
          <a:bodyPr/>
          <a:lstStyle/>
          <a:p>
            <a:r>
              <a:rPr lang="en-GB"/>
              <a:t>What is EPAS?</a:t>
            </a:r>
          </a:p>
        </p:txBody>
      </p:sp>
      <p:sp>
        <p:nvSpPr>
          <p:cNvPr id="3" name="Content Placeholder 2">
            <a:extLst>
              <a:ext uri="{FF2B5EF4-FFF2-40B4-BE49-F238E27FC236}">
                <a16:creationId xmlns:a16="http://schemas.microsoft.com/office/drawing/2014/main" id="{3CA21585-BADB-85AF-D686-8D872D24B19B}"/>
              </a:ext>
            </a:extLst>
          </p:cNvPr>
          <p:cNvSpPr>
            <a:spLocks noGrp="1"/>
          </p:cNvSpPr>
          <p:nvPr>
            <p:ph idx="1"/>
          </p:nvPr>
        </p:nvSpPr>
        <p:spPr/>
        <p:txBody>
          <a:bodyPr vert="horz" lIns="91440" tIns="45720" rIns="91440" bIns="45720" rtlCol="0" anchor="t">
            <a:normAutofit/>
          </a:bodyPr>
          <a:lstStyle/>
          <a:p>
            <a:r>
              <a:rPr lang="en-GB"/>
              <a:t>We are the European Parliament Ambassador Scheme, and we raise awareness about the EU and run events!</a:t>
            </a:r>
            <a:endParaRPr lang="en-US"/>
          </a:p>
          <a:p>
            <a:r>
              <a:rPr lang="en-GB"/>
              <a:t>You may have seen our informational board on the top corridor or attended our stall at the Christmas fair.</a:t>
            </a:r>
          </a:p>
          <a:p>
            <a:r>
              <a:rPr lang="en-GB"/>
              <a:t>You will have also seen us run an assembly last term.</a:t>
            </a:r>
          </a:p>
          <a:p>
            <a:r>
              <a:rPr lang="en-GB"/>
              <a:t>You can follow us on Instagram @stroudhighepas</a:t>
            </a:r>
          </a:p>
          <a:p>
            <a:endParaRPr lang="en-GB"/>
          </a:p>
        </p:txBody>
      </p:sp>
    </p:spTree>
    <p:extLst>
      <p:ext uri="{BB962C8B-B14F-4D97-AF65-F5344CB8AC3E}">
        <p14:creationId xmlns:p14="http://schemas.microsoft.com/office/powerpoint/2010/main" val="3593309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8BFE3-ED2E-118D-8ACE-C0D88616C5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EC09C5-BAFA-64E6-5C1C-AE96ACB68B2A}"/>
              </a:ext>
            </a:extLst>
          </p:cNvPr>
          <p:cNvSpPr>
            <a:spLocks noGrp="1"/>
          </p:cNvSpPr>
          <p:nvPr>
            <p:ph type="title"/>
          </p:nvPr>
        </p:nvSpPr>
        <p:spPr/>
        <p:txBody>
          <a:bodyPr/>
          <a:lstStyle/>
          <a:p>
            <a:r>
              <a:rPr lang="en-GB"/>
              <a:t>Time to debate!</a:t>
            </a:r>
          </a:p>
        </p:txBody>
      </p:sp>
    </p:spTree>
    <p:extLst>
      <p:ext uri="{BB962C8B-B14F-4D97-AF65-F5344CB8AC3E}">
        <p14:creationId xmlns:p14="http://schemas.microsoft.com/office/powerpoint/2010/main" val="611519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0B6F1-8B74-A3D0-6154-5D9B8B35B9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AB32A6-8D36-2116-701C-34D423F94F5C}"/>
              </a:ext>
            </a:extLst>
          </p:cNvPr>
          <p:cNvSpPr>
            <a:spLocks noGrp="1"/>
          </p:cNvSpPr>
          <p:nvPr>
            <p:ph type="title"/>
          </p:nvPr>
        </p:nvSpPr>
        <p:spPr/>
        <p:txBody>
          <a:bodyPr/>
          <a:lstStyle/>
          <a:p>
            <a:r>
              <a:rPr lang="en-GB"/>
              <a:t>Time to vote! </a:t>
            </a:r>
          </a:p>
        </p:txBody>
      </p:sp>
      <p:sp>
        <p:nvSpPr>
          <p:cNvPr id="3" name="Text Placeholder 2">
            <a:extLst>
              <a:ext uri="{FF2B5EF4-FFF2-40B4-BE49-F238E27FC236}">
                <a16:creationId xmlns:a16="http://schemas.microsoft.com/office/drawing/2014/main" id="{B56A370C-469C-6D8F-DFE5-244B22E47FE8}"/>
              </a:ext>
            </a:extLst>
          </p:cNvPr>
          <p:cNvSpPr>
            <a:spLocks noGrp="1"/>
          </p:cNvSpPr>
          <p:nvPr>
            <p:ph type="body" idx="1"/>
          </p:nvPr>
        </p:nvSpPr>
        <p:spPr/>
        <p:txBody>
          <a:bodyPr vert="horz" lIns="91440" tIns="45720" rIns="91440" bIns="45720" rtlCol="0" anchor="t">
            <a:normAutofit/>
          </a:bodyPr>
          <a:lstStyle/>
          <a:p>
            <a:r>
              <a:rPr lang="en-GB" sz="4800">
                <a:solidFill>
                  <a:srgbClr val="000000"/>
                </a:solidFill>
                <a:latin typeface="Aptos Display"/>
              </a:rPr>
              <a:t>Which side do you agree with?</a:t>
            </a:r>
          </a:p>
          <a:p>
            <a:endParaRPr lang="en-GB"/>
          </a:p>
        </p:txBody>
      </p:sp>
    </p:spTree>
    <p:extLst>
      <p:ext uri="{BB962C8B-B14F-4D97-AF65-F5344CB8AC3E}">
        <p14:creationId xmlns:p14="http://schemas.microsoft.com/office/powerpoint/2010/main" val="2974373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2BCF9-A517-3FA9-167E-03C9EA5981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3E794C-7F49-EC06-2BB2-F579AE9FFD8F}"/>
              </a:ext>
            </a:extLst>
          </p:cNvPr>
          <p:cNvSpPr>
            <a:spLocks noGrp="1"/>
          </p:cNvSpPr>
          <p:nvPr>
            <p:ph type="title"/>
          </p:nvPr>
        </p:nvSpPr>
        <p:spPr>
          <a:xfrm>
            <a:off x="744255" y="2765947"/>
            <a:ext cx="10515600" cy="1325563"/>
          </a:xfrm>
        </p:spPr>
        <p:txBody>
          <a:bodyPr>
            <a:normAutofit/>
          </a:bodyPr>
          <a:lstStyle/>
          <a:p>
            <a:r>
              <a:rPr lang="en-GB" sz="5400"/>
              <a:t>Debate 4</a:t>
            </a:r>
          </a:p>
        </p:txBody>
      </p:sp>
    </p:spTree>
    <p:extLst>
      <p:ext uri="{BB962C8B-B14F-4D97-AF65-F5344CB8AC3E}">
        <p14:creationId xmlns:p14="http://schemas.microsoft.com/office/powerpoint/2010/main" val="2329078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0C4B13-A50A-B5C0-AFA4-BD772FFC1904}"/>
              </a:ext>
            </a:extLst>
          </p:cNvPr>
          <p:cNvSpPr txBox="1"/>
          <p:nvPr/>
        </p:nvSpPr>
        <p:spPr>
          <a:xfrm>
            <a:off x="8115300" y="1562669"/>
            <a:ext cx="3389515" cy="2380681"/>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300">
                <a:solidFill>
                  <a:schemeClr val="tx1">
                    <a:lumMod val="85000"/>
                    <a:lumOff val="15000"/>
                  </a:schemeClr>
                </a:solidFill>
                <a:latin typeface="+mj-lt"/>
                <a:ea typeface="+mj-ea"/>
                <a:cs typeface="+mj-cs"/>
              </a:rPr>
              <a:t>Do you think social media should be banned for under 16s?</a:t>
            </a:r>
          </a:p>
        </p:txBody>
      </p:sp>
      <p:pic>
        <p:nvPicPr>
          <p:cNvPr id="5" name="Picture 4" descr="Person watching empty phone">
            <a:extLst>
              <a:ext uri="{FF2B5EF4-FFF2-40B4-BE49-F238E27FC236}">
                <a16:creationId xmlns:a16="http://schemas.microsoft.com/office/drawing/2014/main" id="{0DB923CD-45C8-7DE9-A1D3-357BFE473CC3}"/>
              </a:ext>
            </a:extLst>
          </p:cNvPr>
          <p:cNvPicPr>
            <a:picLocks noChangeAspect="1"/>
          </p:cNvPicPr>
          <p:nvPr/>
        </p:nvPicPr>
        <p:blipFill>
          <a:blip r:embed="rId2"/>
          <a:srcRect l="25390" r="-2" b="-2"/>
          <a:stretch/>
        </p:blipFill>
        <p:spPr>
          <a:xfrm>
            <a:off x="20" y="1"/>
            <a:ext cx="7665573" cy="6857999"/>
          </a:xfrm>
          <a:custGeom>
            <a:avLst/>
            <a:gdLst/>
            <a:ahLst/>
            <a:cxnLst/>
            <a:rect l="l" t="t" r="r" b="b"/>
            <a:pathLst>
              <a:path w="7665593" h="6857999">
                <a:moveTo>
                  <a:pt x="0" y="0"/>
                </a:moveTo>
                <a:lnTo>
                  <a:pt x="7363783" y="0"/>
                </a:lnTo>
                <a:lnTo>
                  <a:pt x="7372954" y="18152"/>
                </a:lnTo>
                <a:cubicBezTo>
                  <a:pt x="7378508" y="27417"/>
                  <a:pt x="7383821" y="35694"/>
                  <a:pt x="7386404" y="41707"/>
                </a:cubicBezTo>
                <a:lnTo>
                  <a:pt x="7389058" y="60832"/>
                </a:lnTo>
                <a:lnTo>
                  <a:pt x="7394074" y="60137"/>
                </a:lnTo>
                <a:lnTo>
                  <a:pt x="7394443" y="67241"/>
                </a:lnTo>
                <a:lnTo>
                  <a:pt x="7394565" y="83099"/>
                </a:lnTo>
                <a:cubicBezTo>
                  <a:pt x="7395324" y="92994"/>
                  <a:pt x="7394122" y="120511"/>
                  <a:pt x="7395957" y="130584"/>
                </a:cubicBezTo>
                <a:cubicBezTo>
                  <a:pt x="7401306" y="133490"/>
                  <a:pt x="7404223" y="137975"/>
                  <a:pt x="7405574" y="143540"/>
                </a:cubicBezTo>
                <a:lnTo>
                  <a:pt x="7405725" y="155795"/>
                </a:lnTo>
                <a:lnTo>
                  <a:pt x="7418615" y="226869"/>
                </a:lnTo>
                <a:lnTo>
                  <a:pt x="7419579" y="236641"/>
                </a:lnTo>
                <a:lnTo>
                  <a:pt x="7423900" y="241933"/>
                </a:lnTo>
                <a:cubicBezTo>
                  <a:pt x="7424763" y="245974"/>
                  <a:pt x="7424206" y="257579"/>
                  <a:pt x="7424760" y="260885"/>
                </a:cubicBezTo>
                <a:cubicBezTo>
                  <a:pt x="7425580" y="261177"/>
                  <a:pt x="7426400" y="261469"/>
                  <a:pt x="7427220" y="261761"/>
                </a:cubicBezTo>
                <a:cubicBezTo>
                  <a:pt x="7431152" y="272291"/>
                  <a:pt x="7444241" y="311893"/>
                  <a:pt x="7448344" y="324055"/>
                </a:cubicBezTo>
                <a:cubicBezTo>
                  <a:pt x="7444563" y="326484"/>
                  <a:pt x="7450535" y="331924"/>
                  <a:pt x="7451833" y="334727"/>
                </a:cubicBezTo>
                <a:cubicBezTo>
                  <a:pt x="7449286" y="335161"/>
                  <a:pt x="7448510" y="341947"/>
                  <a:pt x="7450776" y="343948"/>
                </a:cubicBezTo>
                <a:cubicBezTo>
                  <a:pt x="7463202" y="391652"/>
                  <a:pt x="7437523" y="367773"/>
                  <a:pt x="7453791" y="395003"/>
                </a:cubicBezTo>
                <a:cubicBezTo>
                  <a:pt x="7454869" y="399820"/>
                  <a:pt x="7453841" y="403723"/>
                  <a:pt x="7451939" y="407147"/>
                </a:cubicBezTo>
                <a:lnTo>
                  <a:pt x="7448030" y="412254"/>
                </a:lnTo>
                <a:lnTo>
                  <a:pt x="7455416" y="432021"/>
                </a:lnTo>
                <a:cubicBezTo>
                  <a:pt x="7457991" y="441758"/>
                  <a:pt x="7459699" y="452007"/>
                  <a:pt x="7460479" y="462523"/>
                </a:cubicBezTo>
                <a:cubicBezTo>
                  <a:pt x="7455275" y="464882"/>
                  <a:pt x="7462669" y="473136"/>
                  <a:pt x="7464133" y="477020"/>
                </a:cubicBezTo>
                <a:cubicBezTo>
                  <a:pt x="7460734" y="477060"/>
                  <a:pt x="7459104" y="485663"/>
                  <a:pt x="7461914" y="488716"/>
                </a:cubicBezTo>
                <a:cubicBezTo>
                  <a:pt x="7474065" y="552879"/>
                  <a:pt x="7442314" y="516775"/>
                  <a:pt x="7461353" y="555280"/>
                </a:cubicBezTo>
                <a:cubicBezTo>
                  <a:pt x="7462345" y="561721"/>
                  <a:pt x="7460642" y="566553"/>
                  <a:pt x="7457829" y="570585"/>
                </a:cubicBezTo>
                <a:lnTo>
                  <a:pt x="7450804" y="577839"/>
                </a:lnTo>
                <a:lnTo>
                  <a:pt x="7453309" y="583524"/>
                </a:lnTo>
                <a:cubicBezTo>
                  <a:pt x="7453505" y="604977"/>
                  <a:pt x="7446306" y="611303"/>
                  <a:pt x="7453558" y="623785"/>
                </a:cubicBezTo>
                <a:cubicBezTo>
                  <a:pt x="7438483" y="642230"/>
                  <a:pt x="7452055" y="636019"/>
                  <a:pt x="7454362" y="650049"/>
                </a:cubicBezTo>
                <a:cubicBezTo>
                  <a:pt x="7457368" y="661117"/>
                  <a:pt x="7463152" y="640798"/>
                  <a:pt x="7464006" y="651645"/>
                </a:cubicBezTo>
                <a:cubicBezTo>
                  <a:pt x="7460114" y="663380"/>
                  <a:pt x="7472201" y="662829"/>
                  <a:pt x="7467442" y="675032"/>
                </a:cubicBezTo>
                <a:cubicBezTo>
                  <a:pt x="7458335" y="672068"/>
                  <a:pt x="7469207" y="699114"/>
                  <a:pt x="7461251" y="699956"/>
                </a:cubicBezTo>
                <a:cubicBezTo>
                  <a:pt x="7472628" y="710321"/>
                  <a:pt x="7458614" y="715529"/>
                  <a:pt x="7462119" y="729331"/>
                </a:cubicBezTo>
                <a:cubicBezTo>
                  <a:pt x="7466423" y="735831"/>
                  <a:pt x="7467162" y="740521"/>
                  <a:pt x="7462533" y="746910"/>
                </a:cubicBezTo>
                <a:cubicBezTo>
                  <a:pt x="7483486" y="776851"/>
                  <a:pt x="7463470" y="765024"/>
                  <a:pt x="7471529" y="793043"/>
                </a:cubicBezTo>
                <a:cubicBezTo>
                  <a:pt x="7480002" y="817184"/>
                  <a:pt x="7485500" y="844550"/>
                  <a:pt x="7505730" y="867898"/>
                </a:cubicBezTo>
                <a:cubicBezTo>
                  <a:pt x="7511461" y="872184"/>
                  <a:pt x="7513630" y="882707"/>
                  <a:pt x="7510576" y="891400"/>
                </a:cubicBezTo>
                <a:cubicBezTo>
                  <a:pt x="7510049" y="892894"/>
                  <a:pt x="7509385" y="894278"/>
                  <a:pt x="7508604" y="895508"/>
                </a:cubicBezTo>
                <a:cubicBezTo>
                  <a:pt x="7511698" y="915692"/>
                  <a:pt x="7525520" y="989520"/>
                  <a:pt x="7529143" y="1012510"/>
                </a:cubicBezTo>
                <a:cubicBezTo>
                  <a:pt x="7521781" y="1014371"/>
                  <a:pt x="7535067" y="1025997"/>
                  <a:pt x="7530347" y="1033444"/>
                </a:cubicBezTo>
                <a:cubicBezTo>
                  <a:pt x="7526204" y="1038777"/>
                  <a:pt x="7529270" y="1043549"/>
                  <a:pt x="7529596" y="1049120"/>
                </a:cubicBezTo>
                <a:cubicBezTo>
                  <a:pt x="7526339" y="1056460"/>
                  <a:pt x="7532220" y="1080398"/>
                  <a:pt x="7536437" y="1086639"/>
                </a:cubicBezTo>
                <a:cubicBezTo>
                  <a:pt x="7551094" y="1101553"/>
                  <a:pt x="7540210" y="1135442"/>
                  <a:pt x="7551438" y="1147834"/>
                </a:cubicBezTo>
                <a:cubicBezTo>
                  <a:pt x="7553086" y="1152330"/>
                  <a:pt x="7553752" y="1156729"/>
                  <a:pt x="7553808" y="1161047"/>
                </a:cubicBezTo>
                <a:lnTo>
                  <a:pt x="7552572" y="1173130"/>
                </a:lnTo>
                <a:lnTo>
                  <a:pt x="7549434" y="1176566"/>
                </a:lnTo>
                <a:lnTo>
                  <a:pt x="7550211" y="1183950"/>
                </a:lnTo>
                <a:lnTo>
                  <a:pt x="7549733" y="1186066"/>
                </a:lnTo>
                <a:cubicBezTo>
                  <a:pt x="7548807" y="1190108"/>
                  <a:pt x="7548001" y="1194099"/>
                  <a:pt x="7547683" y="1198047"/>
                </a:cubicBezTo>
                <a:cubicBezTo>
                  <a:pt x="7563423" y="1192855"/>
                  <a:pt x="7547566" y="1230782"/>
                  <a:pt x="7560295" y="1219849"/>
                </a:cubicBezTo>
                <a:cubicBezTo>
                  <a:pt x="7561281" y="1240644"/>
                  <a:pt x="7573138" y="1224782"/>
                  <a:pt x="7561835" y="1249779"/>
                </a:cubicBezTo>
                <a:cubicBezTo>
                  <a:pt x="7574707" y="1282065"/>
                  <a:pt x="7569916" y="1332957"/>
                  <a:pt x="7589445" y="1358245"/>
                </a:cubicBezTo>
                <a:cubicBezTo>
                  <a:pt x="7581989" y="1355103"/>
                  <a:pt x="7576204" y="1368711"/>
                  <a:pt x="7579904" y="1378136"/>
                </a:cubicBezTo>
                <a:cubicBezTo>
                  <a:pt x="7550647" y="1367117"/>
                  <a:pt x="7606267" y="1415404"/>
                  <a:pt x="7586303" y="1423699"/>
                </a:cubicBezTo>
                <a:cubicBezTo>
                  <a:pt x="7604838" y="1424108"/>
                  <a:pt x="7636267" y="1466352"/>
                  <a:pt x="7621059" y="1486236"/>
                </a:cubicBezTo>
                <a:cubicBezTo>
                  <a:pt x="7624771" y="1516526"/>
                  <a:pt x="7640092" y="1537976"/>
                  <a:pt x="7633966" y="1569734"/>
                </a:cubicBezTo>
                <a:cubicBezTo>
                  <a:pt x="7636447" y="1570719"/>
                  <a:pt x="7638522" y="1572334"/>
                  <a:pt x="7640304" y="1574384"/>
                </a:cubicBezTo>
                <a:lnTo>
                  <a:pt x="7644628" y="1581242"/>
                </a:lnTo>
                <a:lnTo>
                  <a:pt x="7644313" y="1582567"/>
                </a:lnTo>
                <a:cubicBezTo>
                  <a:pt x="7644257" y="1587776"/>
                  <a:pt x="7645302" y="1590443"/>
                  <a:pt x="7646831" y="1591983"/>
                </a:cubicBezTo>
                <a:cubicBezTo>
                  <a:pt x="7647577" y="1592347"/>
                  <a:pt x="7648323" y="1592711"/>
                  <a:pt x="7649069" y="1593074"/>
                </a:cubicBezTo>
                <a:lnTo>
                  <a:pt x="7651326" y="1599230"/>
                </a:lnTo>
                <a:lnTo>
                  <a:pt x="7657195" y="1610539"/>
                </a:lnTo>
                <a:lnTo>
                  <a:pt x="7656957" y="1613422"/>
                </a:lnTo>
                <a:lnTo>
                  <a:pt x="7663730" y="1631673"/>
                </a:lnTo>
                <a:lnTo>
                  <a:pt x="7663189" y="1632289"/>
                </a:lnTo>
                <a:cubicBezTo>
                  <a:pt x="7662131" y="1634085"/>
                  <a:pt x="7661641" y="1636199"/>
                  <a:pt x="7662326" y="1639024"/>
                </a:cubicBezTo>
                <a:cubicBezTo>
                  <a:pt x="7651979" y="1640024"/>
                  <a:pt x="7659188" y="1642819"/>
                  <a:pt x="7662125" y="1651067"/>
                </a:cubicBezTo>
                <a:cubicBezTo>
                  <a:pt x="7646711" y="1654462"/>
                  <a:pt x="7660667" y="1674670"/>
                  <a:pt x="7653812" y="1683345"/>
                </a:cubicBezTo>
                <a:cubicBezTo>
                  <a:pt x="7656316" y="1689330"/>
                  <a:pt x="7658683" y="1695719"/>
                  <a:pt x="7660803" y="1702414"/>
                </a:cubicBezTo>
                <a:lnTo>
                  <a:pt x="7661867" y="1756201"/>
                </a:lnTo>
                <a:lnTo>
                  <a:pt x="7649453" y="1812530"/>
                </a:lnTo>
                <a:cubicBezTo>
                  <a:pt x="7649183" y="1833366"/>
                  <a:pt x="7644573" y="1851408"/>
                  <a:pt x="7647823" y="1869041"/>
                </a:cubicBezTo>
                <a:cubicBezTo>
                  <a:pt x="7644238" y="1876204"/>
                  <a:pt x="7642789" y="1882956"/>
                  <a:pt x="7648156" y="1889503"/>
                </a:cubicBezTo>
                <a:cubicBezTo>
                  <a:pt x="7646365" y="1908946"/>
                  <a:pt x="7638702" y="1913653"/>
                  <a:pt x="7644679" y="1925974"/>
                </a:cubicBezTo>
                <a:cubicBezTo>
                  <a:pt x="7632281" y="1936898"/>
                  <a:pt x="7637013" y="1937545"/>
                  <a:pt x="7640564" y="1942678"/>
                </a:cubicBezTo>
                <a:lnTo>
                  <a:pt x="7640816" y="1943410"/>
                </a:lnTo>
                <a:lnTo>
                  <a:pt x="7639044" y="1944904"/>
                </a:lnTo>
                <a:lnTo>
                  <a:pt x="7638223" y="1947993"/>
                </a:lnTo>
                <a:lnTo>
                  <a:pt x="7638752" y="1956430"/>
                </a:lnTo>
                <a:lnTo>
                  <a:pt x="7639407" y="1959603"/>
                </a:lnTo>
                <a:cubicBezTo>
                  <a:pt x="7639690" y="1961788"/>
                  <a:pt x="7639658" y="1963239"/>
                  <a:pt x="7639396" y="1964244"/>
                </a:cubicBezTo>
                <a:lnTo>
                  <a:pt x="7639249" y="1964361"/>
                </a:lnTo>
                <a:lnTo>
                  <a:pt x="7639521" y="1968708"/>
                </a:lnTo>
                <a:cubicBezTo>
                  <a:pt x="7640315" y="1976045"/>
                  <a:pt x="7641402" y="1983186"/>
                  <a:pt x="7642694" y="1989983"/>
                </a:cubicBezTo>
                <a:cubicBezTo>
                  <a:pt x="7634556" y="1995729"/>
                  <a:pt x="7644169" y="2020842"/>
                  <a:pt x="7628828" y="2018094"/>
                </a:cubicBezTo>
                <a:cubicBezTo>
                  <a:pt x="7630116" y="2027262"/>
                  <a:pt x="7636485" y="2032807"/>
                  <a:pt x="7626423" y="2029720"/>
                </a:cubicBezTo>
                <a:cubicBezTo>
                  <a:pt x="7626559" y="2032738"/>
                  <a:pt x="7625703" y="2034598"/>
                  <a:pt x="7624364" y="2035929"/>
                </a:cubicBezTo>
                <a:lnTo>
                  <a:pt x="7623733" y="2036314"/>
                </a:lnTo>
                <a:lnTo>
                  <a:pt x="7626847" y="2056711"/>
                </a:lnTo>
                <a:lnTo>
                  <a:pt x="7626090" y="2059419"/>
                </a:lnTo>
                <a:lnTo>
                  <a:pt x="7629618" y="2072712"/>
                </a:lnTo>
                <a:lnTo>
                  <a:pt x="7630641" y="2079581"/>
                </a:lnTo>
                <a:lnTo>
                  <a:pt x="7632577" y="2081522"/>
                </a:lnTo>
                <a:cubicBezTo>
                  <a:pt x="7633753" y="2083617"/>
                  <a:pt x="7634261" y="2086620"/>
                  <a:pt x="7633251" y="2091658"/>
                </a:cubicBezTo>
                <a:lnTo>
                  <a:pt x="7632707" y="2092825"/>
                </a:lnTo>
                <a:lnTo>
                  <a:pt x="7635575" y="2101184"/>
                </a:lnTo>
                <a:cubicBezTo>
                  <a:pt x="7636900" y="2103876"/>
                  <a:pt x="7638586" y="2106260"/>
                  <a:pt x="7640772" y="2108190"/>
                </a:cubicBezTo>
                <a:cubicBezTo>
                  <a:pt x="7629093" y="2136655"/>
                  <a:pt x="7639778" y="2163513"/>
                  <a:pt x="7637758" y="2194409"/>
                </a:cubicBezTo>
                <a:cubicBezTo>
                  <a:pt x="7619585" y="2207765"/>
                  <a:pt x="7641835" y="2261154"/>
                  <a:pt x="7659453" y="2268824"/>
                </a:cubicBezTo>
                <a:cubicBezTo>
                  <a:pt x="7644015" y="2268997"/>
                  <a:pt x="7665037" y="2307714"/>
                  <a:pt x="7665583" y="2317700"/>
                </a:cubicBezTo>
                <a:cubicBezTo>
                  <a:pt x="7665764" y="2321029"/>
                  <a:pt x="7663671" y="2321166"/>
                  <a:pt x="7657195" y="2315619"/>
                </a:cubicBezTo>
                <a:cubicBezTo>
                  <a:pt x="7658997" y="2326231"/>
                  <a:pt x="7650972" y="2337185"/>
                  <a:pt x="7644431" y="2331209"/>
                </a:cubicBezTo>
                <a:cubicBezTo>
                  <a:pt x="7658433" y="2363448"/>
                  <a:pt x="7644510" y="2411031"/>
                  <a:pt x="7650869" y="2447461"/>
                </a:cubicBezTo>
                <a:cubicBezTo>
                  <a:pt x="7635485" y="2467322"/>
                  <a:pt x="7649719" y="2456555"/>
                  <a:pt x="7646841" y="2477156"/>
                </a:cubicBezTo>
                <a:cubicBezTo>
                  <a:pt x="7661004" y="2471521"/>
                  <a:pt x="7638896" y="2502164"/>
                  <a:pt x="7654880" y="2503292"/>
                </a:cubicBezTo>
                <a:cubicBezTo>
                  <a:pt x="7653849" y="2507005"/>
                  <a:pt x="7652348" y="2510567"/>
                  <a:pt x="7650720" y="2514131"/>
                </a:cubicBezTo>
                <a:lnTo>
                  <a:pt x="7649876" y="2516003"/>
                </a:lnTo>
                <a:lnTo>
                  <a:pt x="7649263" y="2523483"/>
                </a:lnTo>
                <a:lnTo>
                  <a:pt x="7645633" y="2525592"/>
                </a:lnTo>
                <a:lnTo>
                  <a:pt x="7642233" y="2536851"/>
                </a:lnTo>
                <a:cubicBezTo>
                  <a:pt x="7641494" y="2541069"/>
                  <a:pt x="7641323" y="2545607"/>
                  <a:pt x="7642069" y="2550622"/>
                </a:cubicBezTo>
                <a:cubicBezTo>
                  <a:pt x="7648404" y="2562959"/>
                  <a:pt x="7640640" y="2582170"/>
                  <a:pt x="7641110" y="2599544"/>
                </a:cubicBezTo>
                <a:lnTo>
                  <a:pt x="7643071" y="2607523"/>
                </a:lnTo>
                <a:lnTo>
                  <a:pt x="7639801" y="2633566"/>
                </a:lnTo>
                <a:cubicBezTo>
                  <a:pt x="7639166" y="2640978"/>
                  <a:pt x="7638833" y="2648672"/>
                  <a:pt x="7639065" y="2656773"/>
                </a:cubicBezTo>
                <a:lnTo>
                  <a:pt x="7640624" y="2671810"/>
                </a:lnTo>
                <a:lnTo>
                  <a:pt x="7639332" y="2675751"/>
                </a:lnTo>
                <a:cubicBezTo>
                  <a:pt x="7639476" y="2682617"/>
                  <a:pt x="7644027" y="2691703"/>
                  <a:pt x="7638498" y="2690893"/>
                </a:cubicBezTo>
                <a:lnTo>
                  <a:pt x="7640415" y="2698606"/>
                </a:lnTo>
                <a:lnTo>
                  <a:pt x="7636002" y="2706218"/>
                </a:lnTo>
                <a:cubicBezTo>
                  <a:pt x="7634978" y="2707053"/>
                  <a:pt x="7633887" y="2707679"/>
                  <a:pt x="7632770" y="2708079"/>
                </a:cubicBezTo>
                <a:lnTo>
                  <a:pt x="7634220" y="2718854"/>
                </a:lnTo>
                <a:lnTo>
                  <a:pt x="7631061" y="2727688"/>
                </a:lnTo>
                <a:lnTo>
                  <a:pt x="7633127" y="2735389"/>
                </a:lnTo>
                <a:lnTo>
                  <a:pt x="7632661" y="2738584"/>
                </a:lnTo>
                <a:lnTo>
                  <a:pt x="7631098" y="2746529"/>
                </a:lnTo>
                <a:cubicBezTo>
                  <a:pt x="7630002" y="2750602"/>
                  <a:pt x="7628681" y="2755160"/>
                  <a:pt x="7627624" y="2760235"/>
                </a:cubicBezTo>
                <a:lnTo>
                  <a:pt x="7627140" y="2764511"/>
                </a:lnTo>
                <a:lnTo>
                  <a:pt x="7621827" y="2773820"/>
                </a:lnTo>
                <a:cubicBezTo>
                  <a:pt x="7617811" y="2780593"/>
                  <a:pt x="7615104" y="2785923"/>
                  <a:pt x="7617284" y="2791840"/>
                </a:cubicBezTo>
                <a:cubicBezTo>
                  <a:pt x="7612094" y="2801924"/>
                  <a:pt x="7597550" y="2808970"/>
                  <a:pt x="7601430" y="2823567"/>
                </a:cubicBezTo>
                <a:cubicBezTo>
                  <a:pt x="7594841" y="2819137"/>
                  <a:pt x="7600633" y="2839778"/>
                  <a:pt x="7593865" y="2842217"/>
                </a:cubicBezTo>
                <a:cubicBezTo>
                  <a:pt x="7588415" y="2843342"/>
                  <a:pt x="7588901" y="2849866"/>
                  <a:pt x="7586893" y="2854834"/>
                </a:cubicBezTo>
                <a:cubicBezTo>
                  <a:pt x="7581327" y="2858374"/>
                  <a:pt x="7576244" y="2883372"/>
                  <a:pt x="7577046" y="2892075"/>
                </a:cubicBezTo>
                <a:cubicBezTo>
                  <a:pt x="7582584" y="2916606"/>
                  <a:pt x="7560175" y="2936338"/>
                  <a:pt x="7564026" y="2955950"/>
                </a:cubicBezTo>
                <a:cubicBezTo>
                  <a:pt x="7563501" y="2961086"/>
                  <a:pt x="7562240" y="2965343"/>
                  <a:pt x="7560529" y="2969031"/>
                </a:cubicBezTo>
                <a:lnTo>
                  <a:pt x="7554631" y="2978222"/>
                </a:lnTo>
                <a:lnTo>
                  <a:pt x="7550747" y="2978564"/>
                </a:lnTo>
                <a:lnTo>
                  <a:pt x="7548359" y="2985429"/>
                </a:lnTo>
                <a:lnTo>
                  <a:pt x="7547120" y="2986826"/>
                </a:lnTo>
                <a:cubicBezTo>
                  <a:pt x="7544741" y="2989483"/>
                  <a:pt x="7542480" y="2992194"/>
                  <a:pt x="7540621" y="2995267"/>
                </a:cubicBezTo>
                <a:cubicBezTo>
                  <a:pt x="7555200" y="3003715"/>
                  <a:pt x="7527208" y="3022799"/>
                  <a:pt x="7541739" y="3023946"/>
                </a:cubicBezTo>
                <a:cubicBezTo>
                  <a:pt x="7534059" y="3042303"/>
                  <a:pt x="7549904" y="3038579"/>
                  <a:pt x="7530781" y="3050462"/>
                </a:cubicBezTo>
                <a:cubicBezTo>
                  <a:pt x="7527838" y="3088204"/>
                  <a:pt x="7503338" y="3127251"/>
                  <a:pt x="7508515" y="3164510"/>
                </a:cubicBezTo>
                <a:cubicBezTo>
                  <a:pt x="7503888" y="3155782"/>
                  <a:pt x="7493770" y="3162549"/>
                  <a:pt x="7492866" y="3173520"/>
                </a:cubicBezTo>
                <a:cubicBezTo>
                  <a:pt x="7474179" y="3140376"/>
                  <a:pt x="7498581" y="3226463"/>
                  <a:pt x="7479395" y="3217191"/>
                </a:cubicBezTo>
                <a:cubicBezTo>
                  <a:pt x="7493905" y="3232643"/>
                  <a:pt x="7501608" y="3293915"/>
                  <a:pt x="7481475" y="3298298"/>
                </a:cubicBezTo>
                <a:cubicBezTo>
                  <a:pt x="7472089" y="3326890"/>
                  <a:pt x="7475493" y="3357480"/>
                  <a:pt x="7457722" y="3379292"/>
                </a:cubicBezTo>
                <a:cubicBezTo>
                  <a:pt x="7459285" y="3382143"/>
                  <a:pt x="7460273" y="3385199"/>
                  <a:pt x="7460850" y="3388381"/>
                </a:cubicBezTo>
                <a:lnTo>
                  <a:pt x="7461482" y="3397694"/>
                </a:lnTo>
                <a:lnTo>
                  <a:pt x="7460695" y="3398556"/>
                </a:lnTo>
                <a:cubicBezTo>
                  <a:pt x="7458532" y="3402904"/>
                  <a:pt x="7458275" y="3406007"/>
                  <a:pt x="7458858" y="3408553"/>
                </a:cubicBezTo>
                <a:lnTo>
                  <a:pt x="7460185" y="3411299"/>
                </a:lnTo>
                <a:lnTo>
                  <a:pt x="7459468" y="3418333"/>
                </a:lnTo>
                <a:lnTo>
                  <a:pt x="7459515" y="3432662"/>
                </a:lnTo>
                <a:lnTo>
                  <a:pt x="7458154" y="3434902"/>
                </a:lnTo>
                <a:lnTo>
                  <a:pt x="7456091" y="3455825"/>
                </a:lnTo>
                <a:cubicBezTo>
                  <a:pt x="7455865" y="3455850"/>
                  <a:pt x="7455638" y="3455877"/>
                  <a:pt x="7455413" y="3455903"/>
                </a:cubicBezTo>
                <a:cubicBezTo>
                  <a:pt x="7453843" y="3456557"/>
                  <a:pt x="7452596" y="3457940"/>
                  <a:pt x="7451989" y="3460886"/>
                </a:cubicBezTo>
                <a:cubicBezTo>
                  <a:pt x="7443388" y="3453296"/>
                  <a:pt x="7447961" y="3461529"/>
                  <a:pt x="7446929" y="3470886"/>
                </a:cubicBezTo>
                <a:cubicBezTo>
                  <a:pt x="7433341" y="3461186"/>
                  <a:pt x="7436171" y="3489615"/>
                  <a:pt x="7427213" y="3491353"/>
                </a:cubicBezTo>
                <a:cubicBezTo>
                  <a:pt x="7426761" y="3498443"/>
                  <a:pt x="7426037" y="3505767"/>
                  <a:pt x="7424990" y="3513143"/>
                </a:cubicBezTo>
                <a:lnTo>
                  <a:pt x="7424186" y="3517424"/>
                </a:lnTo>
                <a:cubicBezTo>
                  <a:pt x="7424132" y="3517438"/>
                  <a:pt x="7424077" y="3517453"/>
                  <a:pt x="7424024" y="3517467"/>
                </a:cubicBezTo>
                <a:cubicBezTo>
                  <a:pt x="7423536" y="3518305"/>
                  <a:pt x="7423153" y="3519678"/>
                  <a:pt x="7422883" y="3521896"/>
                </a:cubicBezTo>
                <a:lnTo>
                  <a:pt x="7422723" y="3525229"/>
                </a:lnTo>
                <a:lnTo>
                  <a:pt x="7421163" y="3533534"/>
                </a:lnTo>
                <a:lnTo>
                  <a:pt x="7419650" y="3536108"/>
                </a:lnTo>
                <a:lnTo>
                  <a:pt x="7417640" y="3536718"/>
                </a:lnTo>
                <a:lnTo>
                  <a:pt x="7417697" y="3537534"/>
                </a:lnTo>
                <a:cubicBezTo>
                  <a:pt x="7419749" y="3544077"/>
                  <a:pt x="7423989" y="3546875"/>
                  <a:pt x="7409814" y="3551598"/>
                </a:cubicBezTo>
                <a:cubicBezTo>
                  <a:pt x="7412376" y="3566128"/>
                  <a:pt x="7404108" y="3567090"/>
                  <a:pt x="7397719" y="3584844"/>
                </a:cubicBezTo>
                <a:cubicBezTo>
                  <a:pt x="7401116" y="3593573"/>
                  <a:pt x="7398130" y="3599358"/>
                  <a:pt x="7393057" y="3604546"/>
                </a:cubicBezTo>
                <a:cubicBezTo>
                  <a:pt x="7391792" y="3622895"/>
                  <a:pt x="7383125" y="3638008"/>
                  <a:pt x="7377811" y="3657793"/>
                </a:cubicBezTo>
                <a:cubicBezTo>
                  <a:pt x="7379886" y="3680874"/>
                  <a:pt x="7366255" y="3689531"/>
                  <a:pt x="7360624" y="3710685"/>
                </a:cubicBezTo>
                <a:cubicBezTo>
                  <a:pt x="7367950" y="3731637"/>
                  <a:pt x="7347999" y="3723947"/>
                  <a:pt x="7341489" y="3734006"/>
                </a:cubicBezTo>
                <a:lnTo>
                  <a:pt x="7340478" y="3737028"/>
                </a:lnTo>
                <a:lnTo>
                  <a:pt x="7340489" y="3745476"/>
                </a:lnTo>
                <a:lnTo>
                  <a:pt x="7340950" y="3748687"/>
                </a:lnTo>
                <a:cubicBezTo>
                  <a:pt x="7341098" y="3750887"/>
                  <a:pt x="7340976" y="3752333"/>
                  <a:pt x="7340653" y="3753314"/>
                </a:cubicBezTo>
                <a:lnTo>
                  <a:pt x="7340500" y="3753419"/>
                </a:lnTo>
                <a:lnTo>
                  <a:pt x="7340506" y="3757774"/>
                </a:lnTo>
                <a:cubicBezTo>
                  <a:pt x="7340847" y="3765147"/>
                  <a:pt x="7341495" y="3772345"/>
                  <a:pt x="7342369" y="3779218"/>
                </a:cubicBezTo>
                <a:cubicBezTo>
                  <a:pt x="7333890" y="3784348"/>
                  <a:pt x="7341949" y="3810090"/>
                  <a:pt x="7326800" y="3806225"/>
                </a:cubicBezTo>
                <a:cubicBezTo>
                  <a:pt x="7327524" y="3815461"/>
                  <a:pt x="7333545" y="3821456"/>
                  <a:pt x="7323686" y="3817640"/>
                </a:cubicBezTo>
                <a:cubicBezTo>
                  <a:pt x="7323637" y="3820659"/>
                  <a:pt x="7322668" y="3822449"/>
                  <a:pt x="7321247" y="3823678"/>
                </a:cubicBezTo>
                <a:lnTo>
                  <a:pt x="7320595" y="3824018"/>
                </a:lnTo>
                <a:lnTo>
                  <a:pt x="7322453" y="3844579"/>
                </a:lnTo>
                <a:lnTo>
                  <a:pt x="7321532" y="3847225"/>
                </a:lnTo>
                <a:lnTo>
                  <a:pt x="7324238" y="3860736"/>
                </a:lnTo>
                <a:lnTo>
                  <a:pt x="7324840" y="3867658"/>
                </a:lnTo>
                <a:lnTo>
                  <a:pt x="7326655" y="3869733"/>
                </a:lnTo>
                <a:cubicBezTo>
                  <a:pt x="7327701" y="3871909"/>
                  <a:pt x="7328023" y="3874942"/>
                  <a:pt x="7326706" y="3879891"/>
                </a:cubicBezTo>
                <a:lnTo>
                  <a:pt x="7326093" y="3881013"/>
                </a:lnTo>
                <a:lnTo>
                  <a:pt x="7328442" y="3889558"/>
                </a:lnTo>
                <a:cubicBezTo>
                  <a:pt x="7329602" y="3892339"/>
                  <a:pt x="7331138" y="3894839"/>
                  <a:pt x="7333203" y="3896924"/>
                </a:cubicBezTo>
                <a:cubicBezTo>
                  <a:pt x="7319795" y="3924445"/>
                  <a:pt x="7328820" y="3952004"/>
                  <a:pt x="7324908" y="3982658"/>
                </a:cubicBezTo>
                <a:cubicBezTo>
                  <a:pt x="7325522" y="4017325"/>
                  <a:pt x="7327874" y="4041416"/>
                  <a:pt x="7327588" y="4064228"/>
                </a:cubicBezTo>
                <a:cubicBezTo>
                  <a:pt x="7328735" y="4074940"/>
                  <a:pt x="7329351" y="4153102"/>
                  <a:pt x="7323186" y="4146664"/>
                </a:cubicBezTo>
                <a:cubicBezTo>
                  <a:pt x="7335189" y="4179829"/>
                  <a:pt x="7318370" y="4199117"/>
                  <a:pt x="7322488" y="4235901"/>
                </a:cubicBezTo>
                <a:cubicBezTo>
                  <a:pt x="7305909" y="4254573"/>
                  <a:pt x="7320783" y="4244884"/>
                  <a:pt x="7316645" y="4265209"/>
                </a:cubicBezTo>
                <a:cubicBezTo>
                  <a:pt x="7331133" y="4260631"/>
                  <a:pt x="7307179" y="4289560"/>
                  <a:pt x="7323069" y="4291857"/>
                </a:cubicBezTo>
                <a:cubicBezTo>
                  <a:pt x="7321814" y="4295483"/>
                  <a:pt x="7320095" y="4298923"/>
                  <a:pt x="7318251" y="4302359"/>
                </a:cubicBezTo>
                <a:lnTo>
                  <a:pt x="7317295" y="4304161"/>
                </a:lnTo>
                <a:lnTo>
                  <a:pt x="7316223" y="4311573"/>
                </a:lnTo>
                <a:lnTo>
                  <a:pt x="7312469" y="4313411"/>
                </a:lnTo>
                <a:lnTo>
                  <a:pt x="7306447" y="4403491"/>
                </a:lnTo>
                <a:cubicBezTo>
                  <a:pt x="7308849" y="4411399"/>
                  <a:pt x="7308497" y="4436984"/>
                  <a:pt x="7303688" y="4442497"/>
                </a:cubicBezTo>
                <a:cubicBezTo>
                  <a:pt x="7302637" y="4447969"/>
                  <a:pt x="7304327" y="4453942"/>
                  <a:pt x="7299181" y="4457128"/>
                </a:cubicBezTo>
                <a:cubicBezTo>
                  <a:pt x="7296154" y="4469016"/>
                  <a:pt x="7289197" y="4496240"/>
                  <a:pt x="7285530" y="4513823"/>
                </a:cubicBezTo>
                <a:cubicBezTo>
                  <a:pt x="7288769" y="4518560"/>
                  <a:pt x="7287100" y="4524649"/>
                  <a:pt x="7284412" y="4532609"/>
                </a:cubicBezTo>
                <a:lnTo>
                  <a:pt x="7282601" y="4540125"/>
                </a:lnTo>
                <a:lnTo>
                  <a:pt x="7291785" y="4563650"/>
                </a:lnTo>
                <a:lnTo>
                  <a:pt x="7284191" y="4636427"/>
                </a:lnTo>
                <a:lnTo>
                  <a:pt x="7292797" y="4672055"/>
                </a:lnTo>
                <a:cubicBezTo>
                  <a:pt x="7294304" y="4686552"/>
                  <a:pt x="7294421" y="4700466"/>
                  <a:pt x="7295425" y="4713953"/>
                </a:cubicBezTo>
                <a:cubicBezTo>
                  <a:pt x="7296104" y="4744441"/>
                  <a:pt x="7280378" y="4723911"/>
                  <a:pt x="7292574" y="4762180"/>
                </a:cubicBezTo>
                <a:cubicBezTo>
                  <a:pt x="7286719" y="4766152"/>
                  <a:pt x="7286266" y="4770971"/>
                  <a:pt x="7288689" y="4779168"/>
                </a:cubicBezTo>
                <a:cubicBezTo>
                  <a:pt x="7288592" y="4793971"/>
                  <a:pt x="7274303" y="4792486"/>
                  <a:pt x="7282355" y="4807636"/>
                </a:cubicBezTo>
                <a:cubicBezTo>
                  <a:pt x="7278556" y="4806204"/>
                  <a:pt x="7277539" y="4813202"/>
                  <a:pt x="7276505" y="4819678"/>
                </a:cubicBezTo>
                <a:lnTo>
                  <a:pt x="7273752" y="4823797"/>
                </a:lnTo>
                <a:lnTo>
                  <a:pt x="7283683" y="4847794"/>
                </a:lnTo>
                <a:cubicBezTo>
                  <a:pt x="7296832" y="4890479"/>
                  <a:pt x="7302379" y="4941877"/>
                  <a:pt x="7311552" y="4978326"/>
                </a:cubicBezTo>
                <a:cubicBezTo>
                  <a:pt x="7284161" y="4998846"/>
                  <a:pt x="7309660" y="4989594"/>
                  <a:pt x="7304880" y="5015024"/>
                </a:cubicBezTo>
                <a:cubicBezTo>
                  <a:pt x="7330355" y="5012307"/>
                  <a:pt x="7291032" y="5044485"/>
                  <a:pt x="7319932" y="5050993"/>
                </a:cubicBezTo>
                <a:cubicBezTo>
                  <a:pt x="7318148" y="5055414"/>
                  <a:pt x="7315506" y="5059493"/>
                  <a:pt x="7312641" y="5063537"/>
                </a:cubicBezTo>
                <a:lnTo>
                  <a:pt x="7311153" y="5065661"/>
                </a:lnTo>
                <a:lnTo>
                  <a:pt x="7310197" y="5075032"/>
                </a:lnTo>
                <a:lnTo>
                  <a:pt x="7303683" y="5076576"/>
                </a:lnTo>
                <a:lnTo>
                  <a:pt x="7297768" y="5089898"/>
                </a:lnTo>
                <a:cubicBezTo>
                  <a:pt x="7296519" y="5095057"/>
                  <a:pt x="7296302" y="5100805"/>
                  <a:pt x="7297750" y="5107454"/>
                </a:cubicBezTo>
                <a:cubicBezTo>
                  <a:pt x="7309447" y="5125240"/>
                  <a:pt x="7295812" y="5147341"/>
                  <a:pt x="7297014" y="5169708"/>
                </a:cubicBezTo>
                <a:lnTo>
                  <a:pt x="7300719" y="5180532"/>
                </a:lnTo>
                <a:lnTo>
                  <a:pt x="7295705" y="5210620"/>
                </a:lnTo>
                <a:lnTo>
                  <a:pt x="7296901" y="5212749"/>
                </a:lnTo>
                <a:cubicBezTo>
                  <a:pt x="7296704" y="5218058"/>
                  <a:pt x="7294377" y="5228574"/>
                  <a:pt x="7294523" y="5242477"/>
                </a:cubicBezTo>
                <a:lnTo>
                  <a:pt x="7297776" y="5296160"/>
                </a:lnTo>
                <a:lnTo>
                  <a:pt x="7289955" y="5304499"/>
                </a:lnTo>
                <a:lnTo>
                  <a:pt x="7286210" y="5305374"/>
                </a:lnTo>
                <a:lnTo>
                  <a:pt x="7286995" y="5320092"/>
                </a:lnTo>
                <a:lnTo>
                  <a:pt x="7281550" y="5330613"/>
                </a:lnTo>
                <a:lnTo>
                  <a:pt x="7285354" y="5340890"/>
                </a:lnTo>
                <a:lnTo>
                  <a:pt x="7281914" y="5354491"/>
                </a:lnTo>
                <a:cubicBezTo>
                  <a:pt x="7280017" y="5359352"/>
                  <a:pt x="7277725" y="5364763"/>
                  <a:pt x="7275918" y="5370917"/>
                </a:cubicBezTo>
                <a:lnTo>
                  <a:pt x="7267655" y="5384350"/>
                </a:lnTo>
                <a:lnTo>
                  <a:pt x="7263791" y="5406610"/>
                </a:lnTo>
                <a:cubicBezTo>
                  <a:pt x="7260956" y="5423841"/>
                  <a:pt x="7257650" y="5440271"/>
                  <a:pt x="7251522" y="5456222"/>
                </a:cubicBezTo>
                <a:cubicBezTo>
                  <a:pt x="7253699" y="5469913"/>
                  <a:pt x="7252931" y="5482529"/>
                  <a:pt x="7242311" y="5493751"/>
                </a:cubicBezTo>
                <a:cubicBezTo>
                  <a:pt x="7236636" y="5529727"/>
                  <a:pt x="7245809" y="5539513"/>
                  <a:pt x="7231835" y="5561252"/>
                </a:cubicBezTo>
                <a:cubicBezTo>
                  <a:pt x="7236311" y="5568555"/>
                  <a:pt x="7238499" y="5573475"/>
                  <a:pt x="7239152" y="5577121"/>
                </a:cubicBezTo>
                <a:cubicBezTo>
                  <a:pt x="7241111" y="5588065"/>
                  <a:pt x="7229268" y="5587525"/>
                  <a:pt x="7224043" y="5605355"/>
                </a:cubicBezTo>
                <a:cubicBezTo>
                  <a:pt x="7216774" y="5624244"/>
                  <a:pt x="7213225" y="5590845"/>
                  <a:pt x="7209229" y="5609118"/>
                </a:cubicBezTo>
                <a:cubicBezTo>
                  <a:pt x="7212098" y="5628346"/>
                  <a:pt x="7194168" y="5628785"/>
                  <a:pt x="7198222" y="5648700"/>
                </a:cubicBezTo>
                <a:cubicBezTo>
                  <a:pt x="7212577" y="5642705"/>
                  <a:pt x="7189541" y="5689259"/>
                  <a:pt x="7201221" y="5689771"/>
                </a:cubicBezTo>
                <a:cubicBezTo>
                  <a:pt x="7181618" y="5708428"/>
                  <a:pt x="7201258" y="5715573"/>
                  <a:pt x="7192555" y="5739098"/>
                </a:cubicBezTo>
                <a:cubicBezTo>
                  <a:pt x="7184486" y="5750478"/>
                  <a:pt x="7182208" y="5758416"/>
                  <a:pt x="7187522" y="5768603"/>
                </a:cubicBezTo>
                <a:cubicBezTo>
                  <a:pt x="7148692" y="5821144"/>
                  <a:pt x="7181577" y="5799065"/>
                  <a:pt x="7162500" y="5846928"/>
                </a:cubicBezTo>
                <a:lnTo>
                  <a:pt x="7160827" y="5850799"/>
                </a:lnTo>
                <a:lnTo>
                  <a:pt x="7163312" y="5866636"/>
                </a:lnTo>
                <a:cubicBezTo>
                  <a:pt x="7163884" y="5867070"/>
                  <a:pt x="7164455" y="5867505"/>
                  <a:pt x="7165029" y="5867939"/>
                </a:cubicBezTo>
                <a:lnTo>
                  <a:pt x="7142501" y="5914339"/>
                </a:lnTo>
                <a:lnTo>
                  <a:pt x="7143151" y="5921221"/>
                </a:lnTo>
                <a:lnTo>
                  <a:pt x="7123808" y="5950546"/>
                </a:lnTo>
                <a:lnTo>
                  <a:pt x="7116299" y="5966186"/>
                </a:lnTo>
                <a:lnTo>
                  <a:pt x="7106117" y="5983669"/>
                </a:lnTo>
                <a:lnTo>
                  <a:pt x="7109622" y="5995569"/>
                </a:lnTo>
                <a:cubicBezTo>
                  <a:pt x="7114727" y="6023526"/>
                  <a:pt x="7092983" y="6067450"/>
                  <a:pt x="7116605" y="6077139"/>
                </a:cubicBezTo>
                <a:cubicBezTo>
                  <a:pt x="7102148" y="6089933"/>
                  <a:pt x="7125501" y="6101908"/>
                  <a:pt x="7127573" y="6115892"/>
                </a:cubicBezTo>
                <a:cubicBezTo>
                  <a:pt x="7118381" y="6127056"/>
                  <a:pt x="7126331" y="6132595"/>
                  <a:pt x="7128098" y="6142737"/>
                </a:cubicBezTo>
                <a:cubicBezTo>
                  <a:pt x="7122429" y="6147329"/>
                  <a:pt x="7122724" y="6155912"/>
                  <a:pt x="7129375" y="6158833"/>
                </a:cubicBezTo>
                <a:cubicBezTo>
                  <a:pt x="7144709" y="6154689"/>
                  <a:pt x="7137060" y="6184499"/>
                  <a:pt x="7147635" y="6186714"/>
                </a:cubicBezTo>
                <a:cubicBezTo>
                  <a:pt x="7149842" y="6204016"/>
                  <a:pt x="7136414" y="6279145"/>
                  <a:pt x="7153343" y="6291871"/>
                </a:cubicBezTo>
                <a:cubicBezTo>
                  <a:pt x="7161381" y="6326852"/>
                  <a:pt x="7134450" y="6377408"/>
                  <a:pt x="7134923" y="6392273"/>
                </a:cubicBezTo>
                <a:cubicBezTo>
                  <a:pt x="7103997" y="6407024"/>
                  <a:pt x="7185503" y="6478818"/>
                  <a:pt x="7187236" y="6541940"/>
                </a:cubicBezTo>
                <a:cubicBezTo>
                  <a:pt x="7184250" y="6550446"/>
                  <a:pt x="7184290" y="6554993"/>
                  <a:pt x="7191340" y="6557275"/>
                </a:cubicBezTo>
                <a:cubicBezTo>
                  <a:pt x="7195412" y="6573685"/>
                  <a:pt x="7202070" y="6606060"/>
                  <a:pt x="7211670" y="6640404"/>
                </a:cubicBezTo>
                <a:cubicBezTo>
                  <a:pt x="7219591" y="6666216"/>
                  <a:pt x="7212698" y="6793331"/>
                  <a:pt x="7221085" y="6827708"/>
                </a:cubicBezTo>
                <a:lnTo>
                  <a:pt x="7227698" y="6857999"/>
                </a:lnTo>
                <a:lnTo>
                  <a:pt x="0" y="6857999"/>
                </a:lnTo>
                <a:close/>
              </a:path>
            </a:pathLst>
          </a:custGeom>
        </p:spPr>
      </p:pic>
    </p:spTree>
    <p:extLst>
      <p:ext uri="{BB962C8B-B14F-4D97-AF65-F5344CB8AC3E}">
        <p14:creationId xmlns:p14="http://schemas.microsoft.com/office/powerpoint/2010/main" val="3235874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B108EC-5866-81FC-185A-5A8BC6633274}"/>
              </a:ext>
            </a:extLst>
          </p:cNvPr>
          <p:cNvSpPr txBox="1"/>
          <p:nvPr/>
        </p:nvSpPr>
        <p:spPr>
          <a:xfrm>
            <a:off x="195942" y="208163"/>
            <a:ext cx="11996057" cy="523220"/>
          </a:xfrm>
          <a:prstGeom prst="rect">
            <a:avLst/>
          </a:prstGeom>
          <a:noFill/>
        </p:spPr>
        <p:txBody>
          <a:bodyPr wrap="square" rtlCol="0">
            <a:spAutoFit/>
          </a:bodyPr>
          <a:lstStyle/>
          <a:p>
            <a:r>
              <a:rPr lang="en-GB" sz="2800"/>
              <a:t>Do you think social media should be banned for under 16s?</a:t>
            </a:r>
          </a:p>
        </p:txBody>
      </p:sp>
      <p:sp>
        <p:nvSpPr>
          <p:cNvPr id="3" name="TextBox 2">
            <a:extLst>
              <a:ext uri="{FF2B5EF4-FFF2-40B4-BE49-F238E27FC236}">
                <a16:creationId xmlns:a16="http://schemas.microsoft.com/office/drawing/2014/main" id="{61278E0D-FB8F-CB16-B199-0A7E0FFCD8CE}"/>
              </a:ext>
            </a:extLst>
          </p:cNvPr>
          <p:cNvSpPr txBox="1"/>
          <p:nvPr/>
        </p:nvSpPr>
        <p:spPr>
          <a:xfrm>
            <a:off x="195942" y="987861"/>
            <a:ext cx="11876313" cy="1015663"/>
          </a:xfrm>
          <a:prstGeom prst="rect">
            <a:avLst/>
          </a:prstGeom>
          <a:noFill/>
        </p:spPr>
        <p:txBody>
          <a:bodyPr wrap="square" rtlCol="0">
            <a:spAutoFit/>
          </a:bodyPr>
          <a:lstStyle/>
          <a:p>
            <a:r>
              <a:rPr lang="en-GB" sz="2000"/>
              <a:t>Australia recently made the decision to ban social media for under 16s the ban will include: Snapchat, Facebook, Instagram and X. However, many other apps and websites for gaming and chatting will still be available.</a:t>
            </a:r>
          </a:p>
        </p:txBody>
      </p:sp>
      <p:sp>
        <p:nvSpPr>
          <p:cNvPr id="5" name="TextBox 4">
            <a:extLst>
              <a:ext uri="{FF2B5EF4-FFF2-40B4-BE49-F238E27FC236}">
                <a16:creationId xmlns:a16="http://schemas.microsoft.com/office/drawing/2014/main" id="{4D317ADB-60E5-2F93-3EE9-202318924A54}"/>
              </a:ext>
            </a:extLst>
          </p:cNvPr>
          <p:cNvSpPr txBox="1"/>
          <p:nvPr/>
        </p:nvSpPr>
        <p:spPr>
          <a:xfrm>
            <a:off x="195942" y="2003524"/>
            <a:ext cx="11876314" cy="1815882"/>
          </a:xfrm>
          <a:prstGeom prst="rect">
            <a:avLst/>
          </a:prstGeom>
          <a:noFill/>
        </p:spPr>
        <p:txBody>
          <a:bodyPr wrap="square" rtlCol="0">
            <a:spAutoFit/>
          </a:bodyPr>
          <a:lstStyle/>
          <a:p>
            <a:r>
              <a:rPr lang="en-GB" sz="2800"/>
              <a:t>Would you prefer if the apps and websites you used were only used by people 16 or under? Do you think they could create an online space where you would feel more able to express yourself and your interests without worrying about the opinions of people much older than you?</a:t>
            </a:r>
          </a:p>
        </p:txBody>
      </p:sp>
      <p:pic>
        <p:nvPicPr>
          <p:cNvPr id="6" name="Picture 5">
            <a:extLst>
              <a:ext uri="{FF2B5EF4-FFF2-40B4-BE49-F238E27FC236}">
                <a16:creationId xmlns:a16="http://schemas.microsoft.com/office/drawing/2014/main" id="{D921C70C-9968-7F72-8DAF-06F3A191494D}"/>
              </a:ext>
            </a:extLst>
          </p:cNvPr>
          <p:cNvPicPr>
            <a:picLocks noChangeAspect="1"/>
          </p:cNvPicPr>
          <p:nvPr/>
        </p:nvPicPr>
        <p:blipFill>
          <a:blip r:embed="rId2"/>
          <a:stretch>
            <a:fillRect/>
          </a:stretch>
        </p:blipFill>
        <p:spPr>
          <a:xfrm>
            <a:off x="99152" y="4076327"/>
            <a:ext cx="3139115" cy="2571750"/>
          </a:xfrm>
          <a:prstGeom prst="rect">
            <a:avLst/>
          </a:prstGeom>
        </p:spPr>
      </p:pic>
      <p:pic>
        <p:nvPicPr>
          <p:cNvPr id="7" name="Picture 6">
            <a:extLst>
              <a:ext uri="{FF2B5EF4-FFF2-40B4-BE49-F238E27FC236}">
                <a16:creationId xmlns:a16="http://schemas.microsoft.com/office/drawing/2014/main" id="{BB72960A-6FFD-70CF-940C-70326F23E0AB}"/>
              </a:ext>
            </a:extLst>
          </p:cNvPr>
          <p:cNvPicPr>
            <a:picLocks noChangeAspect="1"/>
          </p:cNvPicPr>
          <p:nvPr/>
        </p:nvPicPr>
        <p:blipFill>
          <a:blip r:embed="rId3"/>
          <a:stretch>
            <a:fillRect/>
          </a:stretch>
        </p:blipFill>
        <p:spPr>
          <a:xfrm>
            <a:off x="3238267" y="4014412"/>
            <a:ext cx="1117586" cy="1155715"/>
          </a:xfrm>
          <a:prstGeom prst="rect">
            <a:avLst/>
          </a:prstGeom>
        </p:spPr>
      </p:pic>
      <p:pic>
        <p:nvPicPr>
          <p:cNvPr id="8" name="Picture 7">
            <a:extLst>
              <a:ext uri="{FF2B5EF4-FFF2-40B4-BE49-F238E27FC236}">
                <a16:creationId xmlns:a16="http://schemas.microsoft.com/office/drawing/2014/main" id="{8AD8BF5F-BF86-A067-DE99-6F0F66A08303}"/>
              </a:ext>
            </a:extLst>
          </p:cNvPr>
          <p:cNvPicPr>
            <a:picLocks noChangeAspect="1"/>
          </p:cNvPicPr>
          <p:nvPr/>
        </p:nvPicPr>
        <p:blipFill>
          <a:blip r:embed="rId4"/>
          <a:srcRect l="17410" r="17073"/>
          <a:stretch/>
        </p:blipFill>
        <p:spPr>
          <a:xfrm>
            <a:off x="3236157" y="5170127"/>
            <a:ext cx="1117586" cy="1006428"/>
          </a:xfrm>
          <a:prstGeom prst="rect">
            <a:avLst/>
          </a:prstGeom>
        </p:spPr>
      </p:pic>
      <p:pic>
        <p:nvPicPr>
          <p:cNvPr id="9" name="Picture 8">
            <a:extLst>
              <a:ext uri="{FF2B5EF4-FFF2-40B4-BE49-F238E27FC236}">
                <a16:creationId xmlns:a16="http://schemas.microsoft.com/office/drawing/2014/main" id="{491D44F1-8125-CF28-60E9-71D60337E89F}"/>
              </a:ext>
            </a:extLst>
          </p:cNvPr>
          <p:cNvPicPr>
            <a:picLocks noChangeAspect="1"/>
          </p:cNvPicPr>
          <p:nvPr/>
        </p:nvPicPr>
        <p:blipFill>
          <a:blip r:embed="rId5"/>
          <a:stretch>
            <a:fillRect/>
          </a:stretch>
        </p:blipFill>
        <p:spPr>
          <a:xfrm>
            <a:off x="9243333" y="3890777"/>
            <a:ext cx="2752725" cy="2686050"/>
          </a:xfrm>
          <a:prstGeom prst="rect">
            <a:avLst/>
          </a:prstGeom>
        </p:spPr>
      </p:pic>
      <p:pic>
        <p:nvPicPr>
          <p:cNvPr id="10" name="Picture 9">
            <a:extLst>
              <a:ext uri="{FF2B5EF4-FFF2-40B4-BE49-F238E27FC236}">
                <a16:creationId xmlns:a16="http://schemas.microsoft.com/office/drawing/2014/main" id="{1D66D712-0348-266B-DF8C-96F3923EA5C9}"/>
              </a:ext>
            </a:extLst>
          </p:cNvPr>
          <p:cNvPicPr>
            <a:picLocks noChangeAspect="1"/>
          </p:cNvPicPr>
          <p:nvPr/>
        </p:nvPicPr>
        <p:blipFill>
          <a:blip r:embed="rId6"/>
          <a:stretch>
            <a:fillRect/>
          </a:stretch>
        </p:blipFill>
        <p:spPr>
          <a:xfrm>
            <a:off x="8148743" y="4014412"/>
            <a:ext cx="985379" cy="1077135"/>
          </a:xfrm>
          <a:prstGeom prst="rect">
            <a:avLst/>
          </a:prstGeom>
        </p:spPr>
      </p:pic>
      <p:pic>
        <p:nvPicPr>
          <p:cNvPr id="11" name="Picture 10">
            <a:extLst>
              <a:ext uri="{FF2B5EF4-FFF2-40B4-BE49-F238E27FC236}">
                <a16:creationId xmlns:a16="http://schemas.microsoft.com/office/drawing/2014/main" id="{42286225-8B2D-AF41-79EB-D16731234F99}"/>
              </a:ext>
            </a:extLst>
          </p:cNvPr>
          <p:cNvPicPr>
            <a:picLocks noChangeAspect="1"/>
          </p:cNvPicPr>
          <p:nvPr/>
        </p:nvPicPr>
        <p:blipFill>
          <a:blip r:embed="rId7"/>
          <a:stretch>
            <a:fillRect/>
          </a:stretch>
        </p:blipFill>
        <p:spPr>
          <a:xfrm>
            <a:off x="8381483" y="5091547"/>
            <a:ext cx="752639" cy="778592"/>
          </a:xfrm>
          <a:prstGeom prst="rect">
            <a:avLst/>
          </a:prstGeom>
        </p:spPr>
      </p:pic>
      <p:pic>
        <p:nvPicPr>
          <p:cNvPr id="12" name="Picture 11">
            <a:extLst>
              <a:ext uri="{FF2B5EF4-FFF2-40B4-BE49-F238E27FC236}">
                <a16:creationId xmlns:a16="http://schemas.microsoft.com/office/drawing/2014/main" id="{F32B3541-E3BC-5439-57B0-E899FF09F42D}"/>
              </a:ext>
            </a:extLst>
          </p:cNvPr>
          <p:cNvPicPr>
            <a:picLocks noChangeAspect="1"/>
          </p:cNvPicPr>
          <p:nvPr/>
        </p:nvPicPr>
        <p:blipFill>
          <a:blip r:embed="rId8"/>
          <a:srcRect l="28341" t="21140" r="27095" b="27971"/>
          <a:stretch/>
        </p:blipFill>
        <p:spPr>
          <a:xfrm>
            <a:off x="8186888" y="5871244"/>
            <a:ext cx="909087" cy="778593"/>
          </a:xfrm>
          <a:prstGeom prst="rect">
            <a:avLst/>
          </a:prstGeom>
        </p:spPr>
      </p:pic>
      <p:pic>
        <p:nvPicPr>
          <p:cNvPr id="13" name="Picture 12">
            <a:extLst>
              <a:ext uri="{FF2B5EF4-FFF2-40B4-BE49-F238E27FC236}">
                <a16:creationId xmlns:a16="http://schemas.microsoft.com/office/drawing/2014/main" id="{E380BEDA-A597-49D8-AD24-3A317B6CD1B3}"/>
              </a:ext>
            </a:extLst>
          </p:cNvPr>
          <p:cNvPicPr>
            <a:picLocks noChangeAspect="1"/>
          </p:cNvPicPr>
          <p:nvPr/>
        </p:nvPicPr>
        <p:blipFill>
          <a:blip r:embed="rId9"/>
          <a:stretch>
            <a:fillRect/>
          </a:stretch>
        </p:blipFill>
        <p:spPr>
          <a:xfrm>
            <a:off x="4624109" y="3876655"/>
            <a:ext cx="1753273" cy="1239224"/>
          </a:xfrm>
          <a:prstGeom prst="rect">
            <a:avLst/>
          </a:prstGeom>
        </p:spPr>
      </p:pic>
      <p:pic>
        <p:nvPicPr>
          <p:cNvPr id="14" name="Picture 13">
            <a:extLst>
              <a:ext uri="{FF2B5EF4-FFF2-40B4-BE49-F238E27FC236}">
                <a16:creationId xmlns:a16="http://schemas.microsoft.com/office/drawing/2014/main" id="{E2CC2539-A826-BC26-7634-CDDFBE884489}"/>
              </a:ext>
            </a:extLst>
          </p:cNvPr>
          <p:cNvPicPr>
            <a:picLocks noChangeAspect="1"/>
          </p:cNvPicPr>
          <p:nvPr/>
        </p:nvPicPr>
        <p:blipFill>
          <a:blip r:embed="rId10"/>
          <a:stretch>
            <a:fillRect/>
          </a:stretch>
        </p:blipFill>
        <p:spPr>
          <a:xfrm>
            <a:off x="6359954" y="3966633"/>
            <a:ext cx="1524498" cy="1172691"/>
          </a:xfrm>
          <a:prstGeom prst="rect">
            <a:avLst/>
          </a:prstGeom>
        </p:spPr>
      </p:pic>
      <p:pic>
        <p:nvPicPr>
          <p:cNvPr id="15" name="Picture 14">
            <a:extLst>
              <a:ext uri="{FF2B5EF4-FFF2-40B4-BE49-F238E27FC236}">
                <a16:creationId xmlns:a16="http://schemas.microsoft.com/office/drawing/2014/main" id="{74FD164B-3A2A-51C5-4B4D-A3AE037F3E41}"/>
              </a:ext>
            </a:extLst>
          </p:cNvPr>
          <p:cNvPicPr>
            <a:picLocks noChangeAspect="1"/>
          </p:cNvPicPr>
          <p:nvPr/>
        </p:nvPicPr>
        <p:blipFill>
          <a:blip r:embed="rId11"/>
          <a:srcRect b="9936"/>
          <a:stretch/>
        </p:blipFill>
        <p:spPr>
          <a:xfrm>
            <a:off x="4512058" y="5178364"/>
            <a:ext cx="1739837" cy="1152317"/>
          </a:xfrm>
          <a:prstGeom prst="rect">
            <a:avLst/>
          </a:prstGeom>
        </p:spPr>
      </p:pic>
      <p:pic>
        <p:nvPicPr>
          <p:cNvPr id="16" name="Picture 15">
            <a:extLst>
              <a:ext uri="{FF2B5EF4-FFF2-40B4-BE49-F238E27FC236}">
                <a16:creationId xmlns:a16="http://schemas.microsoft.com/office/drawing/2014/main" id="{3E59DDCD-76E0-B769-342A-FE77F96AB4DA}"/>
              </a:ext>
            </a:extLst>
          </p:cNvPr>
          <p:cNvPicPr>
            <a:picLocks noChangeAspect="1"/>
          </p:cNvPicPr>
          <p:nvPr/>
        </p:nvPicPr>
        <p:blipFill>
          <a:blip r:embed="rId12"/>
          <a:srcRect l="10814" r="26304" b="9936"/>
          <a:stretch/>
        </p:blipFill>
        <p:spPr>
          <a:xfrm>
            <a:off x="6290042" y="5163838"/>
            <a:ext cx="1570532" cy="1626589"/>
          </a:xfrm>
          <a:prstGeom prst="rect">
            <a:avLst/>
          </a:prstGeom>
        </p:spPr>
      </p:pic>
    </p:spTree>
    <p:extLst>
      <p:ext uri="{BB962C8B-B14F-4D97-AF65-F5344CB8AC3E}">
        <p14:creationId xmlns:p14="http://schemas.microsoft.com/office/powerpoint/2010/main" val="1378997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B64CCA8-7623-52C6-29EA-3E38200638B4}"/>
              </a:ext>
            </a:extLst>
          </p:cNvPr>
          <p:cNvGraphicFramePr>
            <a:graphicFrameLocks noGrp="1"/>
          </p:cNvGraphicFramePr>
          <p:nvPr>
            <p:extLst>
              <p:ext uri="{D42A27DB-BD31-4B8C-83A1-F6EECF244321}">
                <p14:modId xmlns:p14="http://schemas.microsoft.com/office/powerpoint/2010/main" val="4270124290"/>
              </p:ext>
            </p:extLst>
          </p:nvPr>
        </p:nvGraphicFramePr>
        <p:xfrm>
          <a:off x="631454" y="506716"/>
          <a:ext cx="10781334" cy="5725305"/>
        </p:xfrm>
        <a:graphic>
          <a:graphicData uri="http://schemas.openxmlformats.org/drawingml/2006/table">
            <a:tbl>
              <a:tblPr firstRow="1" bandRow="1">
                <a:tableStyleId>{5C22544A-7EE6-4342-B048-85BDC9FD1C3A}</a:tableStyleId>
              </a:tblPr>
              <a:tblGrid>
                <a:gridCol w="5390667">
                  <a:extLst>
                    <a:ext uri="{9D8B030D-6E8A-4147-A177-3AD203B41FA5}">
                      <a16:colId xmlns:a16="http://schemas.microsoft.com/office/drawing/2014/main" val="3784337043"/>
                    </a:ext>
                  </a:extLst>
                </a:gridCol>
                <a:gridCol w="5390667">
                  <a:extLst>
                    <a:ext uri="{9D8B030D-6E8A-4147-A177-3AD203B41FA5}">
                      <a16:colId xmlns:a16="http://schemas.microsoft.com/office/drawing/2014/main" val="97554794"/>
                    </a:ext>
                  </a:extLst>
                </a:gridCol>
              </a:tblGrid>
              <a:tr h="513225">
                <a:tc>
                  <a:txBody>
                    <a:bodyPr/>
                    <a:lstStyle/>
                    <a:p>
                      <a:r>
                        <a:rPr lang="en-GB"/>
                        <a:t>Arguments for</a:t>
                      </a:r>
                    </a:p>
                  </a:txBody>
                  <a:tcPr/>
                </a:tc>
                <a:tc>
                  <a:txBody>
                    <a:bodyPr/>
                    <a:lstStyle/>
                    <a:p>
                      <a:r>
                        <a:rPr lang="en-GB"/>
                        <a:t>Arguments against</a:t>
                      </a:r>
                    </a:p>
                  </a:txBody>
                  <a:tcPr/>
                </a:tc>
                <a:extLst>
                  <a:ext uri="{0D108BD9-81ED-4DB2-BD59-A6C34878D82A}">
                    <a16:rowId xmlns:a16="http://schemas.microsoft.com/office/drawing/2014/main" val="2298392657"/>
                  </a:ext>
                </a:extLst>
              </a:tr>
              <a:tr h="5106597">
                <a:tc>
                  <a:txBody>
                    <a:bodyPr/>
                    <a:lstStyle/>
                    <a:p>
                      <a:pPr marL="285750" marR="0" lvl="0" indent="-228600" algn="l">
                        <a:lnSpc>
                          <a:spcPct val="90000"/>
                        </a:lnSpc>
                        <a:spcBef>
                          <a:spcPts val="0"/>
                        </a:spcBef>
                        <a:spcAft>
                          <a:spcPts val="600"/>
                        </a:spcAft>
                        <a:buClr>
                          <a:srgbClr val="000000"/>
                        </a:buClr>
                        <a:buFont typeface="Arial,Sans-Serif"/>
                        <a:buChar char="•"/>
                      </a:pPr>
                      <a:r>
                        <a:rPr lang="en-US" sz="2400" b="0" i="0" u="none" strike="noStrike" noProof="0">
                          <a:solidFill>
                            <a:srgbClr val="000000"/>
                          </a:solidFill>
                          <a:latin typeface="Aptos"/>
                        </a:rPr>
                        <a:t>Protects young people's mental health </a:t>
                      </a:r>
                    </a:p>
                    <a:p>
                      <a:pPr marL="285750" marR="0" lvl="0" indent="-228600" algn="l">
                        <a:lnSpc>
                          <a:spcPct val="90000"/>
                        </a:lnSpc>
                        <a:spcBef>
                          <a:spcPts val="0"/>
                        </a:spcBef>
                        <a:spcAft>
                          <a:spcPts val="600"/>
                        </a:spcAft>
                        <a:buClr>
                          <a:srgbClr val="000000"/>
                        </a:buClr>
                        <a:buFont typeface="Arial,Sans-Serif"/>
                        <a:buChar char="•"/>
                      </a:pPr>
                      <a:r>
                        <a:rPr lang="en-US" sz="2400" b="0" i="0" u="none" strike="noStrike" noProof="0">
                          <a:solidFill>
                            <a:srgbClr val="000000"/>
                          </a:solidFill>
                          <a:latin typeface="Aptos"/>
                        </a:rPr>
                        <a:t>Stops the spread of misinformation (i.e. fake news, incorrect information to stretch the truth, clickbait, etc.)</a:t>
                      </a:r>
                    </a:p>
                    <a:p>
                      <a:pPr marL="285750" marR="0" lvl="0" indent="-228600" algn="l">
                        <a:lnSpc>
                          <a:spcPct val="90000"/>
                        </a:lnSpc>
                        <a:spcBef>
                          <a:spcPts val="0"/>
                        </a:spcBef>
                        <a:spcAft>
                          <a:spcPts val="600"/>
                        </a:spcAft>
                        <a:buClr>
                          <a:srgbClr val="000000"/>
                        </a:buClr>
                        <a:buFont typeface="Arial,Sans-Serif"/>
                        <a:buChar char="•"/>
                      </a:pPr>
                      <a:r>
                        <a:rPr lang="en-US" sz="2400" b="0" i="0" u="none" strike="noStrike" noProof="0">
                          <a:solidFill>
                            <a:srgbClr val="000000"/>
                          </a:solidFill>
                          <a:latin typeface="Aptos"/>
                        </a:rPr>
                        <a:t>Stop cyberbullying </a:t>
                      </a:r>
                    </a:p>
                    <a:p>
                      <a:pPr marL="285750" marR="0" lvl="0" indent="-228600" algn="l">
                        <a:lnSpc>
                          <a:spcPct val="90000"/>
                        </a:lnSpc>
                        <a:spcBef>
                          <a:spcPts val="0"/>
                        </a:spcBef>
                        <a:spcAft>
                          <a:spcPts val="600"/>
                        </a:spcAft>
                        <a:buClr>
                          <a:srgbClr val="000000"/>
                        </a:buClr>
                        <a:buFont typeface="Arial,Sans-Serif"/>
                        <a:buChar char="•"/>
                      </a:pPr>
                      <a:r>
                        <a:rPr lang="en-US" sz="2400" b="0" i="0" u="none" strike="noStrike" noProof="0">
                          <a:solidFill>
                            <a:srgbClr val="000000"/>
                          </a:solidFill>
                          <a:latin typeface="Aptos"/>
                        </a:rPr>
                        <a:t>Exposure to inappropriate content is reduced</a:t>
                      </a:r>
                    </a:p>
                    <a:p>
                      <a:pPr marL="285750" marR="0" lvl="0" indent="-228600" algn="l">
                        <a:lnSpc>
                          <a:spcPct val="90000"/>
                        </a:lnSpc>
                        <a:spcBef>
                          <a:spcPts val="0"/>
                        </a:spcBef>
                        <a:spcAft>
                          <a:spcPts val="600"/>
                        </a:spcAft>
                        <a:buClr>
                          <a:srgbClr val="000000"/>
                        </a:buClr>
                        <a:buFont typeface="Arial,Sans-Serif"/>
                        <a:buChar char="•"/>
                      </a:pPr>
                      <a:r>
                        <a:rPr lang="en-US" sz="2400" b="0" i="0" u="none" strike="noStrike" noProof="0">
                          <a:solidFill>
                            <a:srgbClr val="000000"/>
                          </a:solidFill>
                          <a:latin typeface="Aptos"/>
                        </a:rPr>
                        <a:t>Prevent addiction </a:t>
                      </a:r>
                    </a:p>
                    <a:p>
                      <a:pPr marL="285750" marR="0" lvl="0" indent="-228600" algn="l">
                        <a:lnSpc>
                          <a:spcPct val="90000"/>
                        </a:lnSpc>
                        <a:spcBef>
                          <a:spcPts val="0"/>
                        </a:spcBef>
                        <a:spcAft>
                          <a:spcPts val="600"/>
                        </a:spcAft>
                        <a:buClr>
                          <a:srgbClr val="000000"/>
                        </a:buClr>
                        <a:buFont typeface="Arial,Sans-Serif"/>
                        <a:buChar char="•"/>
                      </a:pPr>
                      <a:r>
                        <a:rPr lang="en-US" sz="2400" b="0" i="0" u="none" strike="noStrike" noProof="0">
                          <a:solidFill>
                            <a:srgbClr val="000000"/>
                          </a:solidFill>
                          <a:latin typeface="Aptos"/>
                        </a:rPr>
                        <a:t>Prevents people from sharing things online that they may regret later on</a:t>
                      </a:r>
                    </a:p>
                    <a:p>
                      <a:pPr lvl="0">
                        <a:buNone/>
                      </a:pPr>
                      <a:endParaRPr lang="en-GB" sz="2400"/>
                    </a:p>
                  </a:txBody>
                  <a:tcPr/>
                </a:tc>
                <a:tc>
                  <a:txBody>
                    <a:bodyPr/>
                    <a:lstStyle/>
                    <a:p>
                      <a:pPr marL="742950" marR="0" lvl="1" indent="-285750">
                        <a:lnSpc>
                          <a:spcPct val="100000"/>
                        </a:lnSpc>
                        <a:spcBef>
                          <a:spcPts val="0"/>
                        </a:spcBef>
                        <a:spcAft>
                          <a:spcPts val="0"/>
                        </a:spcAft>
                        <a:buClr>
                          <a:srgbClr val="000000"/>
                        </a:buClr>
                        <a:buFont typeface="Arial"/>
                        <a:buChar char="•"/>
                      </a:pPr>
                      <a:r>
                        <a:rPr lang="en-GB" sz="2400" b="0" i="0" u="none" strike="noStrike" noProof="0">
                          <a:solidFill>
                            <a:schemeClr val="tx1"/>
                          </a:solidFill>
                          <a:latin typeface="Aptos"/>
                        </a:rPr>
                        <a:t>Prevents people from being able to connect with friends and family on social media </a:t>
                      </a:r>
                      <a:endParaRPr lang="en-US" sz="2400" b="0" i="0" u="none" strike="noStrike" noProof="0">
                        <a:solidFill>
                          <a:schemeClr val="tx1"/>
                        </a:solidFill>
                        <a:latin typeface="Aptos"/>
                      </a:endParaRPr>
                    </a:p>
                    <a:p>
                      <a:pPr marL="742950" marR="0" lvl="1" indent="-285750">
                        <a:lnSpc>
                          <a:spcPct val="100000"/>
                        </a:lnSpc>
                        <a:spcBef>
                          <a:spcPts val="0"/>
                        </a:spcBef>
                        <a:spcAft>
                          <a:spcPts val="0"/>
                        </a:spcAft>
                        <a:buClr>
                          <a:srgbClr val="000000"/>
                        </a:buClr>
                        <a:buFont typeface="Arial"/>
                        <a:buChar char="•"/>
                      </a:pPr>
                      <a:r>
                        <a:rPr lang="en-GB" sz="2400" b="0" i="0" u="none" strike="noStrike" noProof="0">
                          <a:solidFill>
                            <a:schemeClr val="tx1"/>
                          </a:solidFill>
                          <a:latin typeface="Aptos"/>
                        </a:rPr>
                        <a:t>Allows people to learn new things</a:t>
                      </a:r>
                      <a:endParaRPr lang="en-US" sz="2400" b="0" i="0" u="none" strike="noStrike" noProof="0">
                        <a:solidFill>
                          <a:schemeClr val="tx1"/>
                        </a:solidFill>
                        <a:latin typeface="Aptos"/>
                      </a:endParaRPr>
                    </a:p>
                    <a:p>
                      <a:pPr marL="742950" marR="0" lvl="1" indent="-285750">
                        <a:lnSpc>
                          <a:spcPct val="100000"/>
                        </a:lnSpc>
                        <a:spcBef>
                          <a:spcPts val="0"/>
                        </a:spcBef>
                        <a:spcAft>
                          <a:spcPts val="0"/>
                        </a:spcAft>
                        <a:buClr>
                          <a:srgbClr val="000000"/>
                        </a:buClr>
                        <a:buFont typeface="Arial"/>
                        <a:buChar char="•"/>
                      </a:pPr>
                      <a:r>
                        <a:rPr lang="en-GB" sz="2400" b="0" i="0" u="none" strike="noStrike" noProof="0">
                          <a:solidFill>
                            <a:schemeClr val="tx1"/>
                          </a:solidFill>
                          <a:latin typeface="Aptos"/>
                        </a:rPr>
                        <a:t>Allows people to express themselves creatively (i.e. artwork, writing, music, baking, etc)</a:t>
                      </a:r>
                      <a:endParaRPr lang="en-US" sz="2400" b="0" i="0" u="none" strike="noStrike" noProof="0">
                        <a:solidFill>
                          <a:schemeClr val="tx1"/>
                        </a:solidFill>
                        <a:latin typeface="Aptos"/>
                      </a:endParaRPr>
                    </a:p>
                    <a:p>
                      <a:pPr marL="742950" marR="0" lvl="1" indent="-285750">
                        <a:lnSpc>
                          <a:spcPct val="100000"/>
                        </a:lnSpc>
                        <a:spcBef>
                          <a:spcPts val="0"/>
                        </a:spcBef>
                        <a:spcAft>
                          <a:spcPts val="0"/>
                        </a:spcAft>
                        <a:buClr>
                          <a:srgbClr val="000000"/>
                        </a:buClr>
                        <a:buFont typeface="Arial"/>
                        <a:buChar char="•"/>
                      </a:pPr>
                      <a:r>
                        <a:rPr lang="en-GB" sz="2400" b="0" i="0" u="none" strike="noStrike" noProof="0" dirty="0">
                          <a:solidFill>
                            <a:schemeClr val="tx1"/>
                          </a:solidFill>
                          <a:latin typeface="Aptos"/>
                        </a:rPr>
                        <a:t>Can be a valuable tool for social and political activism</a:t>
                      </a:r>
                      <a:endParaRPr lang="en-US" sz="2400" b="0" i="0" u="none" strike="noStrike" noProof="0" dirty="0">
                        <a:solidFill>
                          <a:schemeClr val="tx1"/>
                        </a:solidFill>
                        <a:latin typeface="Aptos"/>
                      </a:endParaRPr>
                    </a:p>
                    <a:p>
                      <a:pPr marL="742950" marR="0" lvl="1" indent="-285750">
                        <a:lnSpc>
                          <a:spcPct val="100000"/>
                        </a:lnSpc>
                        <a:spcBef>
                          <a:spcPts val="0"/>
                        </a:spcBef>
                        <a:spcAft>
                          <a:spcPts val="0"/>
                        </a:spcAft>
                        <a:buClr>
                          <a:srgbClr val="000000"/>
                        </a:buClr>
                        <a:buFont typeface="Arial"/>
                        <a:buChar char="•"/>
                      </a:pPr>
                      <a:r>
                        <a:rPr lang="en-GB" sz="2400" b="0" i="0" u="none" strike="noStrike" noProof="0" dirty="0">
                          <a:solidFill>
                            <a:schemeClr val="tx1"/>
                          </a:solidFill>
                          <a:latin typeface="Aptos"/>
                        </a:rPr>
                        <a:t>Hard to </a:t>
                      </a:r>
                      <a:r>
                        <a:rPr lang="en-GB" sz="2400" b="0" i="0" u="none" strike="noStrike" noProof="0">
                          <a:solidFill>
                            <a:schemeClr val="tx1"/>
                          </a:solidFill>
                          <a:latin typeface="Aptos"/>
                        </a:rPr>
                        <a:t>enforce</a:t>
                      </a:r>
                      <a:r>
                        <a:rPr lang="en-GB" sz="2400" b="0" i="0" u="none" strike="noStrike" noProof="0" dirty="0">
                          <a:solidFill>
                            <a:schemeClr val="tx1"/>
                          </a:solidFill>
                          <a:latin typeface="Aptos"/>
                        </a:rPr>
                        <a:t> so could lead to unsupervised access to social media</a:t>
                      </a:r>
                    </a:p>
                    <a:p>
                      <a:pPr lvl="0">
                        <a:buNone/>
                      </a:pPr>
                      <a:endParaRPr lang="en-GB" sz="2400"/>
                    </a:p>
                  </a:txBody>
                  <a:tcPr/>
                </a:tc>
                <a:extLst>
                  <a:ext uri="{0D108BD9-81ED-4DB2-BD59-A6C34878D82A}">
                    <a16:rowId xmlns:a16="http://schemas.microsoft.com/office/drawing/2014/main" val="1949620755"/>
                  </a:ext>
                </a:extLst>
              </a:tr>
            </a:tbl>
          </a:graphicData>
        </a:graphic>
      </p:graphicFrame>
    </p:spTree>
    <p:extLst>
      <p:ext uri="{BB962C8B-B14F-4D97-AF65-F5344CB8AC3E}">
        <p14:creationId xmlns:p14="http://schemas.microsoft.com/office/powerpoint/2010/main" val="36457627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600F9-13DF-09C9-828F-E575BF4011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A29531-5BBD-2534-6FE6-62CDCD6519CD}"/>
              </a:ext>
            </a:extLst>
          </p:cNvPr>
          <p:cNvSpPr>
            <a:spLocks noGrp="1"/>
          </p:cNvSpPr>
          <p:nvPr>
            <p:ph type="title"/>
          </p:nvPr>
        </p:nvSpPr>
        <p:spPr/>
        <p:txBody>
          <a:bodyPr/>
          <a:lstStyle/>
          <a:p>
            <a:r>
              <a:rPr lang="en-GB"/>
              <a:t>Time to debate!</a:t>
            </a:r>
          </a:p>
        </p:txBody>
      </p:sp>
    </p:spTree>
    <p:extLst>
      <p:ext uri="{BB962C8B-B14F-4D97-AF65-F5344CB8AC3E}">
        <p14:creationId xmlns:p14="http://schemas.microsoft.com/office/powerpoint/2010/main" val="6865716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E60CA-56AE-3441-066E-4C90C4737C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32A261-0324-3CF8-B3B8-B615D847E9A7}"/>
              </a:ext>
            </a:extLst>
          </p:cNvPr>
          <p:cNvSpPr>
            <a:spLocks noGrp="1"/>
          </p:cNvSpPr>
          <p:nvPr>
            <p:ph type="title"/>
          </p:nvPr>
        </p:nvSpPr>
        <p:spPr/>
        <p:txBody>
          <a:bodyPr/>
          <a:lstStyle/>
          <a:p>
            <a:r>
              <a:rPr lang="en-GB"/>
              <a:t>Time to vote! </a:t>
            </a:r>
          </a:p>
        </p:txBody>
      </p:sp>
      <p:sp>
        <p:nvSpPr>
          <p:cNvPr id="3" name="Text Placeholder 2">
            <a:extLst>
              <a:ext uri="{FF2B5EF4-FFF2-40B4-BE49-F238E27FC236}">
                <a16:creationId xmlns:a16="http://schemas.microsoft.com/office/drawing/2014/main" id="{6979DDAD-9AA2-8F91-EF38-4838BC452923}"/>
              </a:ext>
            </a:extLst>
          </p:cNvPr>
          <p:cNvSpPr>
            <a:spLocks noGrp="1"/>
          </p:cNvSpPr>
          <p:nvPr>
            <p:ph type="body" idx="1"/>
          </p:nvPr>
        </p:nvSpPr>
        <p:spPr/>
        <p:txBody>
          <a:bodyPr vert="horz" lIns="91440" tIns="45720" rIns="91440" bIns="45720" rtlCol="0" anchor="t">
            <a:normAutofit/>
          </a:bodyPr>
          <a:lstStyle/>
          <a:p>
            <a:r>
              <a:rPr lang="en-GB" sz="4800">
                <a:solidFill>
                  <a:srgbClr val="000000"/>
                </a:solidFill>
                <a:latin typeface="Aptos Display"/>
              </a:rPr>
              <a:t>Which side do you agree with?</a:t>
            </a:r>
          </a:p>
          <a:p>
            <a:endParaRPr lang="en-GB"/>
          </a:p>
        </p:txBody>
      </p:sp>
    </p:spTree>
    <p:extLst>
      <p:ext uri="{BB962C8B-B14F-4D97-AF65-F5344CB8AC3E}">
        <p14:creationId xmlns:p14="http://schemas.microsoft.com/office/powerpoint/2010/main" val="7885263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2BD42-B082-BD29-8E72-E31D5C6525D8}"/>
              </a:ext>
            </a:extLst>
          </p:cNvPr>
          <p:cNvSpPr>
            <a:spLocks noGrp="1"/>
          </p:cNvSpPr>
          <p:nvPr>
            <p:ph type="ctrTitle"/>
          </p:nvPr>
        </p:nvSpPr>
        <p:spPr>
          <a:xfrm>
            <a:off x="1524000" y="1582438"/>
            <a:ext cx="9144000" cy="2387600"/>
          </a:xfrm>
        </p:spPr>
        <p:txBody>
          <a:bodyPr/>
          <a:lstStyle/>
          <a:p>
            <a:r>
              <a:rPr lang="en-GB"/>
              <a:t>Thank you for taking part!</a:t>
            </a:r>
          </a:p>
        </p:txBody>
      </p:sp>
    </p:spTree>
    <p:extLst>
      <p:ext uri="{BB962C8B-B14F-4D97-AF65-F5344CB8AC3E}">
        <p14:creationId xmlns:p14="http://schemas.microsoft.com/office/powerpoint/2010/main" val="4143745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A3102-1304-6A1D-2E5A-A0DCD2AC6D9B}"/>
              </a:ext>
            </a:extLst>
          </p:cNvPr>
          <p:cNvSpPr>
            <a:spLocks noGrp="1"/>
          </p:cNvSpPr>
          <p:nvPr>
            <p:ph type="title"/>
          </p:nvPr>
        </p:nvSpPr>
        <p:spPr/>
        <p:txBody>
          <a:bodyPr/>
          <a:lstStyle/>
          <a:p>
            <a:r>
              <a:rPr lang="en-GB"/>
              <a:t>Today </a:t>
            </a:r>
          </a:p>
        </p:txBody>
      </p:sp>
      <p:sp>
        <p:nvSpPr>
          <p:cNvPr id="3" name="Content Placeholder 2">
            <a:extLst>
              <a:ext uri="{FF2B5EF4-FFF2-40B4-BE49-F238E27FC236}">
                <a16:creationId xmlns:a16="http://schemas.microsoft.com/office/drawing/2014/main" id="{EDD7B78F-6BBC-0B58-1AA7-DD8AD36D7E40}"/>
              </a:ext>
            </a:extLst>
          </p:cNvPr>
          <p:cNvSpPr>
            <a:spLocks noGrp="1"/>
          </p:cNvSpPr>
          <p:nvPr>
            <p:ph idx="1"/>
          </p:nvPr>
        </p:nvSpPr>
        <p:spPr/>
        <p:txBody>
          <a:bodyPr vert="horz" lIns="91440" tIns="45720" rIns="91440" bIns="45720" rtlCol="0" anchor="t">
            <a:normAutofit/>
          </a:bodyPr>
          <a:lstStyle/>
          <a:p>
            <a:r>
              <a:rPr lang="en-GB"/>
              <a:t>You will be debating on different EU issues as the UK is still intertwined with Europe (even though we left the EU)</a:t>
            </a:r>
          </a:p>
          <a:p>
            <a:r>
              <a:rPr lang="en-GB"/>
              <a:t>We will take you through the arguments and we would love to hear your thoughts!</a:t>
            </a:r>
          </a:p>
          <a:p>
            <a:r>
              <a:rPr lang="en-GB"/>
              <a:t>After we have debated there will be a vote on each of the issues</a:t>
            </a:r>
          </a:p>
        </p:txBody>
      </p:sp>
    </p:spTree>
    <p:extLst>
      <p:ext uri="{BB962C8B-B14F-4D97-AF65-F5344CB8AC3E}">
        <p14:creationId xmlns:p14="http://schemas.microsoft.com/office/powerpoint/2010/main" val="1302964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91445-68B9-7DC2-CA06-11BDE74A2D48}"/>
              </a:ext>
            </a:extLst>
          </p:cNvPr>
          <p:cNvSpPr>
            <a:spLocks noGrp="1"/>
          </p:cNvSpPr>
          <p:nvPr>
            <p:ph type="title"/>
          </p:nvPr>
        </p:nvSpPr>
        <p:spPr>
          <a:xfrm>
            <a:off x="744255" y="2765947"/>
            <a:ext cx="10515600" cy="1325563"/>
          </a:xfrm>
        </p:spPr>
        <p:txBody>
          <a:bodyPr>
            <a:normAutofit/>
          </a:bodyPr>
          <a:lstStyle/>
          <a:p>
            <a:r>
              <a:rPr lang="en-GB" sz="5400"/>
              <a:t>Debate 1</a:t>
            </a:r>
          </a:p>
        </p:txBody>
      </p:sp>
    </p:spTree>
    <p:extLst>
      <p:ext uri="{BB962C8B-B14F-4D97-AF65-F5344CB8AC3E}">
        <p14:creationId xmlns:p14="http://schemas.microsoft.com/office/powerpoint/2010/main" val="1781715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C497725C-6431-496A-B11C-691354780D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AD111D-FEE2-8FFB-002A-D91494A7B123}"/>
              </a:ext>
            </a:extLst>
          </p:cNvPr>
          <p:cNvSpPr>
            <a:spLocks noGrp="1"/>
          </p:cNvSpPr>
          <p:nvPr>
            <p:ph type="ctrTitle"/>
          </p:nvPr>
        </p:nvSpPr>
        <p:spPr>
          <a:xfrm>
            <a:off x="1113810" y="3023754"/>
            <a:ext cx="4900144" cy="2736965"/>
          </a:xfrm>
        </p:spPr>
        <p:txBody>
          <a:bodyPr anchor="t">
            <a:normAutofit/>
          </a:bodyPr>
          <a:lstStyle/>
          <a:p>
            <a:pPr algn="l"/>
            <a:r>
              <a:rPr lang="en-GB" sz="5000"/>
              <a:t>Should we still compete in European events?</a:t>
            </a:r>
          </a:p>
        </p:txBody>
      </p:sp>
      <p:grpSp>
        <p:nvGrpSpPr>
          <p:cNvPr id="23" name="Group 2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48031"/>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089A89A-1E9C-4761-9DFF-53C275FBF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257770"/>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mage result for eurovision">
            <a:extLst>
              <a:ext uri="{FF2B5EF4-FFF2-40B4-BE49-F238E27FC236}">
                <a16:creationId xmlns:a16="http://schemas.microsoft.com/office/drawing/2014/main" id="{1036E5B0-14C7-ECC2-E64B-D49D22983290}"/>
              </a:ext>
            </a:extLst>
          </p:cNvPr>
          <p:cNvPicPr>
            <a:picLocks noChangeAspect="1"/>
          </p:cNvPicPr>
          <p:nvPr/>
        </p:nvPicPr>
        <p:blipFill>
          <a:blip r:embed="rId2"/>
          <a:srcRect r="1286" b="2"/>
          <a:stretch/>
        </p:blipFill>
        <p:spPr>
          <a:xfrm>
            <a:off x="7114162" y="471748"/>
            <a:ext cx="4324849" cy="2552007"/>
          </a:xfrm>
          <a:prstGeom prst="rect">
            <a:avLst/>
          </a:prstGeom>
        </p:spPr>
      </p:pic>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3462252"/>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mage result for euros football">
            <a:extLst>
              <a:ext uri="{FF2B5EF4-FFF2-40B4-BE49-F238E27FC236}">
                <a16:creationId xmlns:a16="http://schemas.microsoft.com/office/drawing/2014/main" id="{544DF44F-E921-6A72-CE54-6EAB78AB6CFE}"/>
              </a:ext>
            </a:extLst>
          </p:cNvPr>
          <p:cNvPicPr>
            <a:picLocks noChangeAspect="1"/>
          </p:cNvPicPr>
          <p:nvPr/>
        </p:nvPicPr>
        <p:blipFill>
          <a:blip r:embed="rId3"/>
          <a:srcRect t="3472" r="-2" b="20623"/>
          <a:stretch/>
        </p:blipFill>
        <p:spPr>
          <a:xfrm>
            <a:off x="7114162" y="3676230"/>
            <a:ext cx="4324849" cy="2552007"/>
          </a:xfrm>
          <a:prstGeom prst="rect">
            <a:avLst/>
          </a:prstGeom>
        </p:spPr>
      </p:pic>
    </p:spTree>
    <p:extLst>
      <p:ext uri="{BB962C8B-B14F-4D97-AF65-F5344CB8AC3E}">
        <p14:creationId xmlns:p14="http://schemas.microsoft.com/office/powerpoint/2010/main" val="3698691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6A5DD2-5943-3B4C-103C-050D1933CF1D}"/>
              </a:ext>
            </a:extLst>
          </p:cNvPr>
          <p:cNvSpPr txBox="1"/>
          <p:nvPr/>
        </p:nvSpPr>
        <p:spPr>
          <a:xfrm>
            <a:off x="4180607" y="85446"/>
            <a:ext cx="297422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u="sng">
                <a:latin typeface="Baguet Script"/>
                <a:ea typeface="ADLaM Display"/>
                <a:cs typeface="ADLaM Display"/>
              </a:rPr>
              <a:t>Introduction..</a:t>
            </a:r>
          </a:p>
        </p:txBody>
      </p:sp>
      <p:sp>
        <p:nvSpPr>
          <p:cNvPr id="3" name="TextBox 2">
            <a:extLst>
              <a:ext uri="{FF2B5EF4-FFF2-40B4-BE49-F238E27FC236}">
                <a16:creationId xmlns:a16="http://schemas.microsoft.com/office/drawing/2014/main" id="{EB70A653-CE90-9C06-3AF3-79BA38C97D25}"/>
              </a:ext>
            </a:extLst>
          </p:cNvPr>
          <p:cNvSpPr txBox="1"/>
          <p:nvPr/>
        </p:nvSpPr>
        <p:spPr>
          <a:xfrm>
            <a:off x="3388081" y="856302"/>
            <a:ext cx="4919661" cy="56015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t>Britain left the European Union in </a:t>
            </a:r>
            <a:r>
              <a:rPr lang="en-GB" sz="2000" b="1"/>
              <a:t>January 2020</a:t>
            </a:r>
            <a:r>
              <a:rPr lang="en-GB" sz="2000"/>
              <a:t> – this was called </a:t>
            </a:r>
            <a:r>
              <a:rPr lang="en-GB" sz="2000" b="1"/>
              <a:t>Brexit</a:t>
            </a:r>
          </a:p>
          <a:p>
            <a:endParaRPr lang="en-GB" sz="2000" b="1"/>
          </a:p>
          <a:p>
            <a:r>
              <a:rPr lang="en-GB" sz="2000"/>
              <a:t>Despite no longer being part of the EU, the UK continues to participate in a couple of European events such as...</a:t>
            </a:r>
          </a:p>
          <a:p>
            <a:endParaRPr lang="en-GB" sz="2000"/>
          </a:p>
          <a:p>
            <a:r>
              <a:rPr lang="en-GB" sz="2000"/>
              <a:t>-Eurovision</a:t>
            </a:r>
          </a:p>
          <a:p>
            <a:r>
              <a:rPr lang="en-GB" sz="2000"/>
              <a:t>-UEFA Euros</a:t>
            </a:r>
          </a:p>
          <a:p>
            <a:pPr marL="342900" indent="-342900">
              <a:buAutoNum type="arabicPeriod"/>
            </a:pPr>
            <a:endParaRPr lang="en-GB" sz="2000"/>
          </a:p>
          <a:p>
            <a:r>
              <a:rPr lang="en-GB" sz="2000"/>
              <a:t>Do you think this is fair considering that as a country, Britain chose to leave the EU? Should we be excluded from these European events? Or does the fact that we are located in Europe allow us to continue taking part?</a:t>
            </a:r>
          </a:p>
          <a:p>
            <a:endParaRPr lang="en-GB" sz="2000"/>
          </a:p>
          <a:p>
            <a:endParaRPr lang="en-GB"/>
          </a:p>
        </p:txBody>
      </p:sp>
      <p:pic>
        <p:nvPicPr>
          <p:cNvPr id="4" name="Picture 3" descr="Unii Europejskiej Europa Banderą · Darmowa grafika wektorowa na Pixabay">
            <a:extLst>
              <a:ext uri="{FF2B5EF4-FFF2-40B4-BE49-F238E27FC236}">
                <a16:creationId xmlns:a16="http://schemas.microsoft.com/office/drawing/2014/main" id="{58495F92-8690-DD46-131D-DEE537951940}"/>
              </a:ext>
            </a:extLst>
          </p:cNvPr>
          <p:cNvPicPr>
            <a:picLocks noChangeAspect="1"/>
          </p:cNvPicPr>
          <p:nvPr/>
        </p:nvPicPr>
        <p:blipFill>
          <a:blip r:embed="rId2"/>
          <a:stretch>
            <a:fillRect/>
          </a:stretch>
        </p:blipFill>
        <p:spPr>
          <a:xfrm>
            <a:off x="8784896" y="4628930"/>
            <a:ext cx="2767726" cy="1813036"/>
          </a:xfrm>
          <a:prstGeom prst="rect">
            <a:avLst/>
          </a:prstGeom>
        </p:spPr>
      </p:pic>
      <p:pic>
        <p:nvPicPr>
          <p:cNvPr id="5" name="Picture 4" descr="European Union flag P5132670 | European Union flag | Klaas Brumann | Flickr">
            <a:extLst>
              <a:ext uri="{FF2B5EF4-FFF2-40B4-BE49-F238E27FC236}">
                <a16:creationId xmlns:a16="http://schemas.microsoft.com/office/drawing/2014/main" id="{585B6A39-D987-EF2D-2F0B-C1132AC095EF}"/>
              </a:ext>
            </a:extLst>
          </p:cNvPr>
          <p:cNvPicPr>
            <a:picLocks noChangeAspect="1"/>
          </p:cNvPicPr>
          <p:nvPr/>
        </p:nvPicPr>
        <p:blipFill>
          <a:blip r:embed="rId3"/>
          <a:stretch>
            <a:fillRect/>
          </a:stretch>
        </p:blipFill>
        <p:spPr>
          <a:xfrm>
            <a:off x="8784897" y="405787"/>
            <a:ext cx="2767726" cy="1807255"/>
          </a:xfrm>
          <a:prstGeom prst="rect">
            <a:avLst/>
          </a:prstGeom>
        </p:spPr>
      </p:pic>
      <p:pic>
        <p:nvPicPr>
          <p:cNvPr id="6" name="Picture 5" descr="A group of flags in front of a building&#10;&#10;AI-generated content may be incorrect.">
            <a:extLst>
              <a:ext uri="{FF2B5EF4-FFF2-40B4-BE49-F238E27FC236}">
                <a16:creationId xmlns:a16="http://schemas.microsoft.com/office/drawing/2014/main" id="{70E6F5A1-CEB7-2352-2DCB-248A9D52277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784896" y="2394988"/>
            <a:ext cx="2767726" cy="2059263"/>
          </a:xfrm>
          <a:prstGeom prst="rect">
            <a:avLst/>
          </a:prstGeom>
        </p:spPr>
      </p:pic>
      <p:sp>
        <p:nvSpPr>
          <p:cNvPr id="7" name="TextBox 6">
            <a:extLst>
              <a:ext uri="{FF2B5EF4-FFF2-40B4-BE49-F238E27FC236}">
                <a16:creationId xmlns:a16="http://schemas.microsoft.com/office/drawing/2014/main" id="{22519573-B800-1664-421D-27105D8E7CCB}"/>
              </a:ext>
            </a:extLst>
          </p:cNvPr>
          <p:cNvSpPr txBox="1"/>
          <p:nvPr/>
        </p:nvSpPr>
        <p:spPr>
          <a:xfrm>
            <a:off x="2338552" y="7143147"/>
            <a:ext cx="3512207" cy="124811"/>
          </a:xfrm>
          <a:prstGeom prst="rect">
            <a:avLst/>
          </a:prstGeom>
        </p:spPr>
        <p:txBody>
          <a:bodyPr>
            <a:normAutofit fontScale="25000" lnSpcReduction="20000"/>
          </a:bodyPr>
          <a:lstStyle/>
          <a:p>
            <a:r>
              <a:rPr lang="en-US"/>
              <a:t>ThePhoto by PhotoAuthor is licensed under CCYYSA.</a:t>
            </a:r>
          </a:p>
        </p:txBody>
      </p:sp>
      <p:pic>
        <p:nvPicPr>
          <p:cNvPr id="9" name="Picture 8">
            <a:extLst>
              <a:ext uri="{FF2B5EF4-FFF2-40B4-BE49-F238E27FC236}">
                <a16:creationId xmlns:a16="http://schemas.microsoft.com/office/drawing/2014/main" id="{FCCA6B74-D3C1-958F-4055-8DB915D66A6E}"/>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490482" y="409466"/>
            <a:ext cx="2399865" cy="1397003"/>
          </a:xfrm>
          <a:prstGeom prst="rect">
            <a:avLst/>
          </a:prstGeom>
        </p:spPr>
      </p:pic>
      <p:pic>
        <p:nvPicPr>
          <p:cNvPr id="18" name="Picture 17" descr="A person singing on a stage with a group of people holding drums&#10;&#10;AI-generated content may be incorrect.">
            <a:extLst>
              <a:ext uri="{FF2B5EF4-FFF2-40B4-BE49-F238E27FC236}">
                <a16:creationId xmlns:a16="http://schemas.microsoft.com/office/drawing/2014/main" id="{55E0D6CA-A7E3-CFA7-B3E5-83BB167EF69A}"/>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487416" y="1963244"/>
            <a:ext cx="2405996" cy="2484822"/>
          </a:xfrm>
          <a:prstGeom prst="rect">
            <a:avLst/>
          </a:prstGeom>
        </p:spPr>
      </p:pic>
      <p:pic>
        <p:nvPicPr>
          <p:cNvPr id="21" name="Picture 20" descr="Uefa 1080P, 2K, 4K, 5K HD wallpapers free download | Wallpaper Flare">
            <a:extLst>
              <a:ext uri="{FF2B5EF4-FFF2-40B4-BE49-F238E27FC236}">
                <a16:creationId xmlns:a16="http://schemas.microsoft.com/office/drawing/2014/main" id="{131D6ADA-A543-F9A4-A078-CD688BE0BE08}"/>
              </a:ext>
            </a:extLst>
          </p:cNvPr>
          <p:cNvPicPr>
            <a:picLocks noChangeAspect="1"/>
          </p:cNvPicPr>
          <p:nvPr/>
        </p:nvPicPr>
        <p:blipFill>
          <a:blip r:embed="rId10"/>
          <a:srcRect l="7725" t="1124" r="9355" b="3441"/>
          <a:stretch/>
        </p:blipFill>
        <p:spPr>
          <a:xfrm>
            <a:off x="483947" y="4656481"/>
            <a:ext cx="2404048" cy="1771209"/>
          </a:xfrm>
          <a:prstGeom prst="rect">
            <a:avLst/>
          </a:prstGeom>
        </p:spPr>
      </p:pic>
    </p:spTree>
    <p:extLst>
      <p:ext uri="{BB962C8B-B14F-4D97-AF65-F5344CB8AC3E}">
        <p14:creationId xmlns:p14="http://schemas.microsoft.com/office/powerpoint/2010/main" val="925097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7396E8A-32CF-3E80-2FE8-637188427E64}"/>
              </a:ext>
            </a:extLst>
          </p:cNvPr>
          <p:cNvGraphicFramePr>
            <a:graphicFrameLocks noGrp="1"/>
          </p:cNvGraphicFramePr>
          <p:nvPr>
            <p:extLst>
              <p:ext uri="{D42A27DB-BD31-4B8C-83A1-F6EECF244321}">
                <p14:modId xmlns:p14="http://schemas.microsoft.com/office/powerpoint/2010/main" val="125122867"/>
              </p:ext>
            </p:extLst>
          </p:nvPr>
        </p:nvGraphicFramePr>
        <p:xfrm>
          <a:off x="957406" y="544924"/>
          <a:ext cx="10548672" cy="5720570"/>
        </p:xfrm>
        <a:graphic>
          <a:graphicData uri="http://schemas.openxmlformats.org/drawingml/2006/table">
            <a:tbl>
              <a:tblPr firstRow="1" bandRow="1">
                <a:tableStyleId>{5C22544A-7EE6-4342-B048-85BDC9FD1C3A}</a:tableStyleId>
              </a:tblPr>
              <a:tblGrid>
                <a:gridCol w="5274336">
                  <a:extLst>
                    <a:ext uri="{9D8B030D-6E8A-4147-A177-3AD203B41FA5}">
                      <a16:colId xmlns:a16="http://schemas.microsoft.com/office/drawing/2014/main" val="3763400085"/>
                    </a:ext>
                  </a:extLst>
                </a:gridCol>
                <a:gridCol w="5274336">
                  <a:extLst>
                    <a:ext uri="{9D8B030D-6E8A-4147-A177-3AD203B41FA5}">
                      <a16:colId xmlns:a16="http://schemas.microsoft.com/office/drawing/2014/main" val="428939302"/>
                    </a:ext>
                  </a:extLst>
                </a:gridCol>
              </a:tblGrid>
              <a:tr h="400662">
                <a:tc>
                  <a:txBody>
                    <a:bodyPr/>
                    <a:lstStyle/>
                    <a:p>
                      <a:pPr algn="ctr"/>
                      <a:r>
                        <a:rPr lang="en-GB"/>
                        <a:t>Arguments for</a:t>
                      </a:r>
                    </a:p>
                  </a:txBody>
                  <a:tcPr/>
                </a:tc>
                <a:tc>
                  <a:txBody>
                    <a:bodyPr/>
                    <a:lstStyle/>
                    <a:p>
                      <a:pPr algn="ctr"/>
                      <a:r>
                        <a:rPr lang="en-GB"/>
                        <a:t>Arguments against</a:t>
                      </a:r>
                      <a:endParaRPr lang="en-GB" err="1"/>
                    </a:p>
                  </a:txBody>
                  <a:tcPr/>
                </a:tc>
                <a:extLst>
                  <a:ext uri="{0D108BD9-81ED-4DB2-BD59-A6C34878D82A}">
                    <a16:rowId xmlns:a16="http://schemas.microsoft.com/office/drawing/2014/main" val="1209851064"/>
                  </a:ext>
                </a:extLst>
              </a:tr>
              <a:tr h="5319908">
                <a:tc>
                  <a:txBody>
                    <a:bodyPr/>
                    <a:lstStyle/>
                    <a:p>
                      <a:pPr marL="285750" marR="0" lvl="0" indent="-285750" algn="l">
                        <a:lnSpc>
                          <a:spcPct val="90000"/>
                        </a:lnSpc>
                        <a:spcBef>
                          <a:spcPts val="1000"/>
                        </a:spcBef>
                        <a:spcAft>
                          <a:spcPts val="0"/>
                        </a:spcAft>
                        <a:buFont typeface="Arial"/>
                        <a:buChar char="•"/>
                      </a:pPr>
                      <a:r>
                        <a:rPr lang="en-GB" sz="1800" b="0" i="0" u="none" strike="noStrike" noProof="0">
                          <a:solidFill>
                            <a:srgbClr val="000000"/>
                          </a:solidFill>
                          <a:latin typeface="Aptos"/>
                        </a:rPr>
                        <a:t>Economic Advantages- </a:t>
                      </a:r>
                      <a:r>
                        <a:rPr lang="en-GB" sz="1800" b="0" i="0" u="none" strike="noStrike" noProof="0">
                          <a:solidFill>
                            <a:srgbClr val="000000"/>
                          </a:solidFill>
                          <a:latin typeface="Calibri"/>
                        </a:rPr>
                        <a:t>UEFA Women’s Euros generated approximately £81 million across its 8 host cities- also supported 1,2000 full-time equivalent jobs</a:t>
                      </a:r>
                      <a:endParaRPr lang="en-US" sz="1800" b="0" i="0" u="none" strike="noStrike" noProof="0">
                        <a:solidFill>
                          <a:srgbClr val="000000"/>
                        </a:solidFill>
                        <a:latin typeface="Calibri"/>
                      </a:endParaRPr>
                    </a:p>
                    <a:p>
                      <a:pPr marL="285750" marR="0" lvl="0" indent="-285750" algn="l">
                        <a:lnSpc>
                          <a:spcPct val="90000"/>
                        </a:lnSpc>
                        <a:spcBef>
                          <a:spcPts val="1000"/>
                        </a:spcBef>
                        <a:spcAft>
                          <a:spcPts val="0"/>
                        </a:spcAft>
                        <a:buFont typeface="Arial"/>
                        <a:buChar char="•"/>
                      </a:pPr>
                      <a:r>
                        <a:rPr lang="en-GB" sz="1800" b="0" i="0" u="none" strike="noStrike" noProof="0">
                          <a:solidFill>
                            <a:srgbClr val="000000"/>
                          </a:solidFill>
                          <a:latin typeface="Aptos"/>
                        </a:rPr>
                        <a:t>We are still part of the continent of Europe. We have arguably similar cultures and values, and these should be celebrated in these events.</a:t>
                      </a:r>
                      <a:endParaRPr lang="en-US" sz="1800" b="0" i="0" u="none" strike="noStrike" noProof="0">
                        <a:solidFill>
                          <a:srgbClr val="000000"/>
                        </a:solidFill>
                        <a:latin typeface="Aptos"/>
                      </a:endParaRPr>
                    </a:p>
                    <a:p>
                      <a:pPr marL="285750" marR="0" lvl="0" indent="-285750" algn="l">
                        <a:lnSpc>
                          <a:spcPct val="90000"/>
                        </a:lnSpc>
                        <a:spcBef>
                          <a:spcPts val="1000"/>
                        </a:spcBef>
                        <a:spcAft>
                          <a:spcPts val="0"/>
                        </a:spcAft>
                        <a:buFont typeface="Arial"/>
                        <a:buChar char="•"/>
                      </a:pPr>
                      <a:r>
                        <a:rPr lang="en-GB" sz="1800" b="0" i="0" u="none" strike="noStrike" noProof="0">
                          <a:solidFill>
                            <a:srgbClr val="000000"/>
                          </a:solidFill>
                          <a:latin typeface="Aptos"/>
                        </a:rPr>
                        <a:t>We were instrumental in the creation of the European Union and have frequently played an integral part of European affairs and events.</a:t>
                      </a:r>
                      <a:endParaRPr lang="en-US" sz="1800" b="0" i="0" u="none" strike="noStrike" noProof="0">
                        <a:solidFill>
                          <a:srgbClr val="000000"/>
                        </a:solidFill>
                        <a:latin typeface="Aptos"/>
                      </a:endParaRPr>
                    </a:p>
                    <a:p>
                      <a:pPr marL="285750" marR="0" lvl="0" indent="-285750" algn="l">
                        <a:lnSpc>
                          <a:spcPct val="90000"/>
                        </a:lnSpc>
                        <a:spcBef>
                          <a:spcPts val="1000"/>
                        </a:spcBef>
                        <a:spcAft>
                          <a:spcPts val="0"/>
                        </a:spcAft>
                        <a:buFont typeface="Arial"/>
                        <a:buChar char="•"/>
                      </a:pPr>
                      <a:r>
                        <a:rPr lang="en-GB" sz="1800" b="0" i="0" u="none" strike="noStrike" noProof="0">
                          <a:solidFill>
                            <a:srgbClr val="000000"/>
                          </a:solidFill>
                          <a:latin typeface="Aptos"/>
                        </a:rPr>
                        <a:t>Helps maintain relations and a connection with European countries which is hugely important in good international relations.</a:t>
                      </a:r>
                      <a:endParaRPr lang="en-GB" sz="1800"/>
                    </a:p>
                  </a:txBody>
                  <a:tcPr/>
                </a:tc>
                <a:tc>
                  <a:txBody>
                    <a:bodyPr/>
                    <a:lstStyle/>
                    <a:p>
                      <a:pPr marL="457200" marR="0" lvl="0" indent="-457200" algn="l">
                        <a:lnSpc>
                          <a:spcPct val="90000"/>
                        </a:lnSpc>
                        <a:spcBef>
                          <a:spcPts val="1000"/>
                        </a:spcBef>
                        <a:spcAft>
                          <a:spcPts val="0"/>
                        </a:spcAft>
                        <a:buFont typeface="Arial"/>
                        <a:buChar char="•"/>
                      </a:pPr>
                      <a:r>
                        <a:rPr lang="en-GB" sz="1800" b="0" i="0" u="none" strike="noStrike" noProof="0">
                          <a:solidFill>
                            <a:srgbClr val="000000"/>
                          </a:solidFill>
                          <a:latin typeface="Aptos"/>
                        </a:rPr>
                        <a:t>We consistently receive low scores in events such as Eurovision and we are often perceived as showing a lack of effort which harms relations and an international appearance of the UK. </a:t>
                      </a:r>
                      <a:endParaRPr lang="en-US" sz="1800" b="0" i="0" u="none" strike="noStrike" noProof="0">
                        <a:solidFill>
                          <a:srgbClr val="000000"/>
                        </a:solidFill>
                        <a:latin typeface="Aptos"/>
                      </a:endParaRPr>
                    </a:p>
                    <a:p>
                      <a:pPr marL="457200" marR="0" lvl="0" indent="-457200" algn="l">
                        <a:lnSpc>
                          <a:spcPct val="90000"/>
                        </a:lnSpc>
                        <a:spcBef>
                          <a:spcPts val="1000"/>
                        </a:spcBef>
                        <a:spcAft>
                          <a:spcPts val="0"/>
                        </a:spcAft>
                        <a:buFont typeface="Arial"/>
                        <a:buChar char="•"/>
                      </a:pPr>
                      <a:r>
                        <a:rPr lang="en-GB" sz="1800" b="0" i="0" u="none" strike="noStrike" noProof="0">
                          <a:solidFill>
                            <a:srgbClr val="000000"/>
                          </a:solidFill>
                          <a:latin typeface="Aptos"/>
                        </a:rPr>
                        <a:t>We officially cut ties with the EU through Brexit, and there have been continued tensions between the UK and Europe: so why should we still compete amongst them?</a:t>
                      </a:r>
                      <a:endParaRPr lang="en-US" sz="1800" b="0" i="0" u="none" strike="noStrike" noProof="0">
                        <a:solidFill>
                          <a:srgbClr val="000000"/>
                        </a:solidFill>
                        <a:latin typeface="Aptos"/>
                      </a:endParaRPr>
                    </a:p>
                    <a:p>
                      <a:pPr marL="457200" marR="0" lvl="0" indent="-457200" algn="l">
                        <a:lnSpc>
                          <a:spcPct val="90000"/>
                        </a:lnSpc>
                        <a:spcBef>
                          <a:spcPts val="1000"/>
                        </a:spcBef>
                        <a:spcAft>
                          <a:spcPts val="0"/>
                        </a:spcAft>
                        <a:buFont typeface="Arial"/>
                        <a:buChar char="•"/>
                      </a:pPr>
                      <a:r>
                        <a:rPr lang="en-GB" sz="1800" b="0" i="0" u="none" strike="noStrike" noProof="0">
                          <a:solidFill>
                            <a:srgbClr val="000000"/>
                          </a:solidFill>
                          <a:latin typeface="Aptos"/>
                        </a:rPr>
                        <a:t>As a geographically isolated nation, we as the UK may not resonate as strongly with the rest of the European nations.</a:t>
                      </a:r>
                      <a:endParaRPr lang="en-US" sz="1800" b="0" i="0" u="none" strike="noStrike" noProof="0">
                        <a:solidFill>
                          <a:srgbClr val="000000"/>
                        </a:solidFill>
                        <a:latin typeface="Aptos"/>
                      </a:endParaRPr>
                    </a:p>
                    <a:p>
                      <a:pPr marL="457200" marR="0" lvl="0" indent="-457200" algn="l">
                        <a:lnSpc>
                          <a:spcPct val="90000"/>
                        </a:lnSpc>
                        <a:spcBef>
                          <a:spcPts val="1000"/>
                        </a:spcBef>
                        <a:spcAft>
                          <a:spcPts val="0"/>
                        </a:spcAft>
                        <a:buFont typeface="Arial"/>
                        <a:buChar char="•"/>
                      </a:pPr>
                      <a:r>
                        <a:rPr lang="en-GB" sz="1800" b="0" i="0" u="none" strike="noStrike" noProof="0">
                          <a:solidFill>
                            <a:srgbClr val="000000"/>
                          </a:solidFill>
                          <a:latin typeface="Aptos"/>
                        </a:rPr>
                        <a:t>We involve politics and government too much in entertainment.</a:t>
                      </a:r>
                      <a:endParaRPr lang="en-GB" sz="1800"/>
                    </a:p>
                  </a:txBody>
                  <a:tcPr/>
                </a:tc>
                <a:extLst>
                  <a:ext uri="{0D108BD9-81ED-4DB2-BD59-A6C34878D82A}">
                    <a16:rowId xmlns:a16="http://schemas.microsoft.com/office/drawing/2014/main" val="2434971200"/>
                  </a:ext>
                </a:extLst>
              </a:tr>
            </a:tbl>
          </a:graphicData>
        </a:graphic>
      </p:graphicFrame>
    </p:spTree>
    <p:extLst>
      <p:ext uri="{BB962C8B-B14F-4D97-AF65-F5344CB8AC3E}">
        <p14:creationId xmlns:p14="http://schemas.microsoft.com/office/powerpoint/2010/main" val="1820651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22C43-BFDF-C3B9-A187-F327E0ADEF05}"/>
              </a:ext>
            </a:extLst>
          </p:cNvPr>
          <p:cNvSpPr>
            <a:spLocks noGrp="1"/>
          </p:cNvSpPr>
          <p:nvPr>
            <p:ph type="title"/>
          </p:nvPr>
        </p:nvSpPr>
        <p:spPr/>
        <p:txBody>
          <a:bodyPr/>
          <a:lstStyle/>
          <a:p>
            <a:r>
              <a:rPr lang="en-GB"/>
              <a:t>Time to debate!</a:t>
            </a:r>
          </a:p>
        </p:txBody>
      </p:sp>
    </p:spTree>
    <p:extLst>
      <p:ext uri="{BB962C8B-B14F-4D97-AF65-F5344CB8AC3E}">
        <p14:creationId xmlns:p14="http://schemas.microsoft.com/office/powerpoint/2010/main" val="3692573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B2960-9F6F-E8D6-9FCF-39949B23BB84}"/>
              </a:ext>
            </a:extLst>
          </p:cNvPr>
          <p:cNvSpPr>
            <a:spLocks noGrp="1"/>
          </p:cNvSpPr>
          <p:nvPr>
            <p:ph type="title"/>
          </p:nvPr>
        </p:nvSpPr>
        <p:spPr/>
        <p:txBody>
          <a:bodyPr/>
          <a:lstStyle/>
          <a:p>
            <a:r>
              <a:rPr lang="en-GB"/>
              <a:t>Time to vote! </a:t>
            </a:r>
          </a:p>
        </p:txBody>
      </p:sp>
      <p:sp>
        <p:nvSpPr>
          <p:cNvPr id="3" name="Text Placeholder 2">
            <a:extLst>
              <a:ext uri="{FF2B5EF4-FFF2-40B4-BE49-F238E27FC236}">
                <a16:creationId xmlns:a16="http://schemas.microsoft.com/office/drawing/2014/main" id="{5BFF1173-18AB-5910-BD71-806100FB4723}"/>
              </a:ext>
            </a:extLst>
          </p:cNvPr>
          <p:cNvSpPr>
            <a:spLocks noGrp="1"/>
          </p:cNvSpPr>
          <p:nvPr>
            <p:ph type="body" idx="1"/>
          </p:nvPr>
        </p:nvSpPr>
        <p:spPr/>
        <p:txBody>
          <a:bodyPr vert="horz" lIns="91440" tIns="45720" rIns="91440" bIns="45720" rtlCol="0" anchor="t">
            <a:normAutofit/>
          </a:bodyPr>
          <a:lstStyle/>
          <a:p>
            <a:r>
              <a:rPr lang="en-GB" sz="4800">
                <a:solidFill>
                  <a:srgbClr val="000000"/>
                </a:solidFill>
                <a:latin typeface="Aptos Display"/>
              </a:rPr>
              <a:t>Which side do you agree with?</a:t>
            </a:r>
          </a:p>
          <a:p>
            <a:endParaRPr lang="en-GB"/>
          </a:p>
        </p:txBody>
      </p:sp>
    </p:spTree>
    <p:extLst>
      <p:ext uri="{BB962C8B-B14F-4D97-AF65-F5344CB8AC3E}">
        <p14:creationId xmlns:p14="http://schemas.microsoft.com/office/powerpoint/2010/main" val="28554046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28</Slides>
  <Notes>0</Notes>
  <HiddenSlides>0</HiddenSlide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EPAS Debates</vt:lpstr>
      <vt:lpstr>What is EPAS?</vt:lpstr>
      <vt:lpstr>Today </vt:lpstr>
      <vt:lpstr>Debate 1</vt:lpstr>
      <vt:lpstr>Should we still compete in European events?</vt:lpstr>
      <vt:lpstr>PowerPoint Presentation</vt:lpstr>
      <vt:lpstr>PowerPoint Presentation</vt:lpstr>
      <vt:lpstr>Time to debate!</vt:lpstr>
      <vt:lpstr>Time to vote! </vt:lpstr>
      <vt:lpstr>Debate 2</vt:lpstr>
      <vt:lpstr>Should the UK introduce the Euro?</vt:lpstr>
      <vt:lpstr>Introduction </vt:lpstr>
      <vt:lpstr>PowerPoint Presentation</vt:lpstr>
      <vt:lpstr>Time to debate!</vt:lpstr>
      <vt:lpstr>Time to vote! </vt:lpstr>
      <vt:lpstr>Debate 3</vt:lpstr>
      <vt:lpstr>Should AI have a greater role in society?</vt:lpstr>
      <vt:lpstr>What is AI currently used for?</vt:lpstr>
      <vt:lpstr>PowerPoint Presentation</vt:lpstr>
      <vt:lpstr>Time to debate!</vt:lpstr>
      <vt:lpstr>Time to vote! </vt:lpstr>
      <vt:lpstr>Debate 4</vt:lpstr>
      <vt:lpstr>PowerPoint Presentation</vt:lpstr>
      <vt:lpstr>PowerPoint Presentation</vt:lpstr>
      <vt:lpstr>PowerPoint Presentation</vt:lpstr>
      <vt:lpstr>Time to debate!</vt:lpstr>
      <vt:lpstr>Time to vote! </vt:lpstr>
      <vt:lpstr>Thank you for taking part!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EPAS Debates</dc:title>
  <dc:creator/>
  <cp:revision>12</cp:revision>
  <dcterms:created xsi:type="dcterms:W3CDTF">2025-01-13T13:14:19Z</dcterms:created>
  <dcterms:modified xsi:type="dcterms:W3CDTF">2025-04-07T12:34:15Z</dcterms:modified>
</cp:coreProperties>
</file>